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5" r:id="rId2"/>
    <p:sldId id="306" r:id="rId3"/>
    <p:sldId id="307" r:id="rId4"/>
    <p:sldId id="308" r:id="rId5"/>
    <p:sldId id="309" r:id="rId6"/>
    <p:sldId id="310" r:id="rId7"/>
    <p:sldId id="312" r:id="rId8"/>
    <p:sldId id="314" r:id="rId9"/>
    <p:sldId id="317" r:id="rId10"/>
    <p:sldId id="315" r:id="rId11"/>
    <p:sldId id="318" r:id="rId12"/>
    <p:sldId id="313"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LBAWIJ"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929"/>
  </p:normalViewPr>
  <p:slideViewPr>
    <p:cSldViewPr>
      <p:cViewPr varScale="1">
        <p:scale>
          <a:sx n="73" d="100"/>
          <a:sy n="73" d="100"/>
        </p:scale>
        <p:origin x="-15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80" y="44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7148735-E9C9-4E7A-8F1B-10641DD515EB}" type="datetimeFigureOut">
              <a:rPr lang="en-US"/>
              <a:pPr>
                <a:defRPr/>
              </a:pPr>
              <a:t>9/23/13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D846736-2B73-4F8E-9183-202F405B73A9}" type="slidenum">
              <a:rPr lang="en-US"/>
              <a:pPr>
                <a:defRPr/>
              </a:pPr>
              <a:t>‹#›</a:t>
            </a:fld>
            <a:endParaRPr lang="en-US"/>
          </a:p>
        </p:txBody>
      </p:sp>
    </p:spTree>
    <p:extLst>
      <p:ext uri="{BB962C8B-B14F-4D97-AF65-F5344CB8AC3E}">
        <p14:creationId xmlns:p14="http://schemas.microsoft.com/office/powerpoint/2010/main" val="34291229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457200" y="4343400"/>
            <a:ext cx="5943600" cy="4191000"/>
          </a:xfrm>
          <a:noFill/>
          <a:ln/>
        </p:spPr>
        <p:txBody>
          <a:bodyPr>
            <a:normAutofit lnSpcReduction="10000"/>
          </a:bodyPr>
          <a:lstStyle/>
          <a:p>
            <a:pPr eaLnBrk="1" hangingPunct="1"/>
            <a:r>
              <a:rPr lang="en-US" dirty="0" smtClean="0"/>
              <a:t>Hi, I’m here to talk to you about the science of cyber security. </a:t>
            </a:r>
            <a:r>
              <a:rPr lang="en-US" dirty="0" err="1"/>
              <a:t>Cybersecurity</a:t>
            </a:r>
            <a:r>
              <a:rPr lang="en-US" dirty="0"/>
              <a:t> is the body of technologies, processes and practices designed to protect networks, computers, programs and data from attack, damage or unauthorized </a:t>
            </a:r>
            <a:r>
              <a:rPr lang="en-US" dirty="0" smtClean="0"/>
              <a:t>access by attackers and hackers. </a:t>
            </a:r>
            <a:r>
              <a:rPr lang="en-US" dirty="0" err="1" smtClean="0"/>
              <a:t>Cybersecurity</a:t>
            </a:r>
            <a:r>
              <a:rPr lang="en-US" dirty="0" smtClean="0"/>
              <a:t> is becoming increasingly important as software pervades every aspect of our lives … from our power grid to our banking to our healthcare systems to our cars.  Attackers know they can bring us to our knees with just the right attack.   Despite our current efforts at securing our systems and developing secure systems, the attackers are still gaining ground.  And, really, the computer industry is playing “cat and mouse” with the attackers where they make a move and we react … they make another move and we react.  We really need to get ahead of the attackers.  The only way to do so is to understand, fundamentally, the principles and patterns of their actions so we can proactively build secure systems.  That is … we need to build a science of </a:t>
            </a:r>
            <a:r>
              <a:rPr lang="en-US" dirty="0" err="1" smtClean="0"/>
              <a:t>cybersecurity</a:t>
            </a:r>
            <a:r>
              <a:rPr lang="en-US" dirty="0" smtClean="0"/>
              <a:t>.  </a:t>
            </a:r>
          </a:p>
          <a:p>
            <a:pPr eaLnBrk="1" hangingPunct="1"/>
            <a:endParaRPr lang="en-US" sz="800" dirty="0"/>
          </a:p>
          <a:p>
            <a:pPr eaLnBrk="1" hangingPunct="1"/>
            <a:r>
              <a:rPr lang="en-US" dirty="0" smtClean="0"/>
              <a:t>As I’ll discuss, the US National Security Agency … the NSA … recognized the need to build a science of </a:t>
            </a:r>
            <a:r>
              <a:rPr lang="en-US" dirty="0" err="1" smtClean="0"/>
              <a:t>cybersecurity</a:t>
            </a:r>
            <a:r>
              <a:rPr lang="en-US" dirty="0"/>
              <a:t> </a:t>
            </a:r>
            <a:r>
              <a:rPr lang="en-US" dirty="0" smtClean="0"/>
              <a:t>and has invested quite heavily in such an effort.  Louis has spoken about the explicit NSF competition for an Engineering Research Center that NC State has won three times in recognition of our preeminence.  In the area of </a:t>
            </a:r>
            <a:r>
              <a:rPr lang="en-US" dirty="0" err="1" smtClean="0"/>
              <a:t>cybersecurity</a:t>
            </a:r>
            <a:r>
              <a:rPr lang="en-US" dirty="0" smtClean="0"/>
              <a:t>, NC State won a different kind of competition with the NSA.  We have a long established relationship with the NSA.  When NSA decided to fund a science of security effort they looked to the schools they had confidence in.  In the summer of 2010, they played two visits to NC State.  We did not understand that we were “on trial” if you will … for a large research effort, but we were.  Both times, our faculty made presentations to NSA leaders … being our own natural talented selves.  Low and behold that talent and our </a:t>
            </a:r>
            <a:r>
              <a:rPr lang="en-US" dirty="0" err="1" smtClean="0"/>
              <a:t>cybersecurity</a:t>
            </a:r>
            <a:r>
              <a:rPr lang="en-US" dirty="0" smtClean="0"/>
              <a:t> preeminence …. earned us a place among giants as what is called a NSA Science of Security </a:t>
            </a:r>
            <a:r>
              <a:rPr lang="en-US" dirty="0" err="1" smtClean="0"/>
              <a:t>lablet</a:t>
            </a:r>
            <a:r>
              <a:rPr lang="en-US" dirty="0" smtClean="0"/>
              <a:t>.</a:t>
            </a:r>
          </a:p>
        </p:txBody>
      </p:sp>
      <p:sp>
        <p:nvSpPr>
          <p:cNvPr id="5" name="Footer Placeholder 4"/>
          <p:cNvSpPr>
            <a:spLocks noGrp="1"/>
          </p:cNvSpPr>
          <p:nvPr>
            <p:ph type="ftr" sz="quarter" idx="10"/>
          </p:nvPr>
        </p:nvSpPr>
        <p:spPr/>
        <p:txBody>
          <a:bodyPr/>
          <a:lstStyle/>
          <a:p>
            <a:r>
              <a:rPr lang="en-US" smtClean="0"/>
              <a:t>© Laurie Williams 2012</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we stand among the giants in our selection by NSA – the other two </a:t>
            </a:r>
            <a:r>
              <a:rPr lang="en-US" dirty="0" err="1" smtClean="0"/>
              <a:t>lablets</a:t>
            </a:r>
            <a:r>
              <a:rPr lang="en-US" dirty="0" smtClean="0"/>
              <a:t> are Carnegie Mellon and University of Illinois Urbana Champaign.  USA Today ranks Carnegie Mellon first in computer science and Illinois 5</a:t>
            </a:r>
            <a:r>
              <a:rPr lang="en-US" baseline="30000" dirty="0" smtClean="0"/>
              <a:t>th</a:t>
            </a:r>
            <a:r>
              <a:rPr lang="en-US" dirty="0" smtClean="0"/>
              <a:t>.  Each of us gets between $2M and $2.5M  funding per year.  The </a:t>
            </a:r>
            <a:r>
              <a:rPr lang="en-US" dirty="0" err="1" smtClean="0"/>
              <a:t>lablet</a:t>
            </a:r>
            <a:r>
              <a:rPr lang="en-US" dirty="0" smtClean="0"/>
              <a:t> is based out of the Computer Science department at NC State.  We currently support 14 faculty and 18 students with Science of Security projects that are selected by NSA.  3 colleges and institutes are involved (Engineering, Institute for Advanced Analytics, and Humanities and Social Sciences).  </a:t>
            </a:r>
          </a:p>
          <a:p>
            <a:endParaRPr lang="en-US" dirty="0"/>
          </a:p>
          <a:p>
            <a:r>
              <a:rPr lang="en-US" dirty="0" smtClean="0"/>
              <a:t>The field of the Science of Security is broad.  NSA asked the three schools to declare focus areas, which are called “Hard Problems” that we would jointly work on – these are areas of security that we felt are particularly challenging.  What I’ll do now is describe the 5 hard problems chosen by jointly by the three </a:t>
            </a:r>
            <a:r>
              <a:rPr lang="en-US" dirty="0" err="1" smtClean="0"/>
              <a:t>lablets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D846736-2B73-4F8E-9183-202F405B73A9}" type="slidenum">
              <a:rPr lang="en-US" smtClean="0"/>
              <a:pPr>
                <a:defRPr/>
              </a:pPr>
              <a:t>2</a:t>
            </a:fld>
            <a:endParaRPr lang="en-US"/>
          </a:p>
        </p:txBody>
      </p:sp>
    </p:spTree>
    <p:extLst>
      <p:ext uri="{BB962C8B-B14F-4D97-AF65-F5344CB8AC3E}">
        <p14:creationId xmlns:p14="http://schemas.microsoft.com/office/powerpoint/2010/main" val="364534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of these is scalability and </a:t>
            </a:r>
            <a:r>
              <a:rPr lang="en-US" dirty="0" err="1" smtClean="0"/>
              <a:t>composability</a:t>
            </a:r>
            <a:r>
              <a:rPr lang="en-US" dirty="0" smtClean="0"/>
              <a:t>.  The idea here is that many systems are actually made up of many other systems that “talk” to each other, if you will.  For example in one hospital, there might be one system for the medical records, one for insurance payments, another for prescriptions.  Each of those needs to be secure … which is complicated in itself.  But, the issue becomes even harder when you put all these separate systems together into larger system … is the system still secure?   It’s complicated.</a:t>
            </a:r>
            <a:endParaRPr lang="en-US" dirty="0"/>
          </a:p>
        </p:txBody>
      </p:sp>
      <p:sp>
        <p:nvSpPr>
          <p:cNvPr id="4" name="Slide Number Placeholder 3"/>
          <p:cNvSpPr>
            <a:spLocks noGrp="1"/>
          </p:cNvSpPr>
          <p:nvPr>
            <p:ph type="sldNum" sz="quarter" idx="10"/>
          </p:nvPr>
        </p:nvSpPr>
        <p:spPr/>
        <p:txBody>
          <a:bodyPr/>
          <a:lstStyle/>
          <a:p>
            <a:pPr>
              <a:defRPr/>
            </a:pPr>
            <a:fld id="{5D846736-2B73-4F8E-9183-202F405B73A9}" type="slidenum">
              <a:rPr lang="en-US" smtClean="0"/>
              <a:pPr>
                <a:defRPr/>
              </a:pPr>
              <a:t>3</a:t>
            </a:fld>
            <a:endParaRPr lang="en-US"/>
          </a:p>
        </p:txBody>
      </p:sp>
    </p:spTree>
    <p:extLst>
      <p:ext uri="{BB962C8B-B14F-4D97-AF65-F5344CB8AC3E}">
        <p14:creationId xmlns:p14="http://schemas.microsoft.com/office/powerpoint/2010/main" val="321705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problem we call policy-governed secure collaboration.  Policies are used to express rules for collaboration.  For example, when you go to the doctor, you sign a HIPAA form which specifies the policies the doctor’s office must abide by when using and sharing your medical data.  Making sure the software the doctor’s office uses complies with the policies specified by HIPAA is hard.  But complying with policies is even more difficult with different users of the same system have different policies.  For example, let’s say that NC has policies for sharing medical data that are even more restrictive than HIPAA.  One system should act differently for a user when that user is located in NC than in, say Arizona, that must only abide by HIPAA.</a:t>
            </a:r>
            <a:endParaRPr lang="en-US" dirty="0"/>
          </a:p>
        </p:txBody>
      </p:sp>
      <p:sp>
        <p:nvSpPr>
          <p:cNvPr id="4" name="Slide Number Placeholder 3"/>
          <p:cNvSpPr>
            <a:spLocks noGrp="1"/>
          </p:cNvSpPr>
          <p:nvPr>
            <p:ph type="sldNum" sz="quarter" idx="10"/>
          </p:nvPr>
        </p:nvSpPr>
        <p:spPr/>
        <p:txBody>
          <a:bodyPr/>
          <a:lstStyle/>
          <a:p>
            <a:pPr>
              <a:defRPr/>
            </a:pPr>
            <a:fld id="{5D846736-2B73-4F8E-9183-202F405B73A9}" type="slidenum">
              <a:rPr lang="en-US" smtClean="0"/>
              <a:pPr>
                <a:defRPr/>
              </a:pPr>
              <a:t>4</a:t>
            </a:fld>
            <a:endParaRPr lang="en-US"/>
          </a:p>
        </p:txBody>
      </p:sp>
    </p:spTree>
    <p:extLst>
      <p:ext uri="{BB962C8B-B14F-4D97-AF65-F5344CB8AC3E}">
        <p14:creationId xmlns:p14="http://schemas.microsoft.com/office/powerpoint/2010/main" val="322973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hard problem we chose is predictive security metrics.  Lord Kelvin said, “If you cannot measure it, you cannot improve it.”  We are working on defining measure that we can use to predict whether a system is secure or not.  We will use these metrics to understand better if a system is secure enough to be used in a customer environment or if the development team needs to work harder to make it more secure.</a:t>
            </a:r>
            <a:endParaRPr lang="en-US" dirty="0"/>
          </a:p>
        </p:txBody>
      </p:sp>
      <p:sp>
        <p:nvSpPr>
          <p:cNvPr id="4" name="Slide Number Placeholder 3"/>
          <p:cNvSpPr>
            <a:spLocks noGrp="1"/>
          </p:cNvSpPr>
          <p:nvPr>
            <p:ph type="sldNum" sz="quarter" idx="10"/>
          </p:nvPr>
        </p:nvSpPr>
        <p:spPr/>
        <p:txBody>
          <a:bodyPr/>
          <a:lstStyle/>
          <a:p>
            <a:pPr>
              <a:defRPr/>
            </a:pPr>
            <a:fld id="{5D846736-2B73-4F8E-9183-202F405B73A9}" type="slidenum">
              <a:rPr lang="en-US" smtClean="0"/>
              <a:pPr>
                <a:defRPr/>
              </a:pPr>
              <a:t>5</a:t>
            </a:fld>
            <a:endParaRPr lang="en-US"/>
          </a:p>
        </p:txBody>
      </p:sp>
    </p:spTree>
    <p:extLst>
      <p:ext uri="{BB962C8B-B14F-4D97-AF65-F5344CB8AC3E}">
        <p14:creationId xmlns:p14="http://schemas.microsoft.com/office/powerpoint/2010/main" val="32619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hard problem is resilient architectures.  This hard problem is about creating systems that will continue to operate properly even if part of the system is under attack. This is similar to fault tolerance in an airplane. Airplanes are designed such that if one engine fails, the other engines take over and the people on the plane land safely, likely unaware that any engine had a problem. Similarly, let’s say Amazon wants to be resilient to attackers so it can continue to sell books even if one server is under attack.   The </a:t>
            </a:r>
            <a:r>
              <a:rPr lang="en-US" dirty="0"/>
              <a:t>system might detect the attack and allow the attacker to keep attacking that server, but it would send all other users to a different server that is still working so they will not even know an attack is </a:t>
            </a:r>
            <a:r>
              <a:rPr lang="en-US" dirty="0" smtClean="0"/>
              <a:t>underway and they can continue to buy books. </a:t>
            </a:r>
            <a:endParaRPr lang="en-US" dirty="0"/>
          </a:p>
        </p:txBody>
      </p:sp>
      <p:sp>
        <p:nvSpPr>
          <p:cNvPr id="4" name="Slide Number Placeholder 3"/>
          <p:cNvSpPr>
            <a:spLocks noGrp="1"/>
          </p:cNvSpPr>
          <p:nvPr>
            <p:ph type="sldNum" sz="quarter" idx="10"/>
          </p:nvPr>
        </p:nvSpPr>
        <p:spPr/>
        <p:txBody>
          <a:bodyPr/>
          <a:lstStyle/>
          <a:p>
            <a:pPr>
              <a:defRPr/>
            </a:pPr>
            <a:fld id="{5D846736-2B73-4F8E-9183-202F405B73A9}" type="slidenum">
              <a:rPr lang="en-US" smtClean="0"/>
              <a:pPr>
                <a:defRPr/>
              </a:pPr>
              <a:t>6</a:t>
            </a:fld>
            <a:endParaRPr lang="en-US"/>
          </a:p>
        </p:txBody>
      </p:sp>
    </p:spTree>
    <p:extLst>
      <p:ext uri="{BB962C8B-B14F-4D97-AF65-F5344CB8AC3E}">
        <p14:creationId xmlns:p14="http://schemas.microsoft.com/office/powerpoint/2010/main" val="54540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 are predictable, computers are not.  We are the master of the computer …. We are not masters of the attacker.  Currently attackers are far from predictable.</a:t>
            </a:r>
            <a:endParaRPr lang="en-US" dirty="0"/>
          </a:p>
        </p:txBody>
      </p:sp>
      <p:sp>
        <p:nvSpPr>
          <p:cNvPr id="4" name="Slide Number Placeholder 3"/>
          <p:cNvSpPr>
            <a:spLocks noGrp="1"/>
          </p:cNvSpPr>
          <p:nvPr>
            <p:ph type="sldNum" sz="quarter" idx="10"/>
          </p:nvPr>
        </p:nvSpPr>
        <p:spPr/>
        <p:txBody>
          <a:bodyPr/>
          <a:lstStyle/>
          <a:p>
            <a:fld id="{3C8F717D-A375-4649-9AA5-5D4796DF0784}" type="slidenum">
              <a:rPr lang="en-US" smtClean="0"/>
              <a:t>7</a:t>
            </a:fld>
            <a:endParaRPr lang="en-US"/>
          </a:p>
        </p:txBody>
      </p:sp>
    </p:spTree>
    <p:extLst>
      <p:ext uri="{BB962C8B-B14F-4D97-AF65-F5344CB8AC3E}">
        <p14:creationId xmlns:p14="http://schemas.microsoft.com/office/powerpoint/2010/main" val="31315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C596FA-2519-401B-B2E0-6E1A7BA49E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19B83-0F59-4D70-982B-50E59D9CC6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BDC5C-0678-4724-AE2F-0F234892DC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D46934-D499-4CA1-8741-14F64AE879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D49530-2B0F-4CF5-B5BA-8A1BBC6281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B93051-ADB1-4F60-8981-F16BE3F45D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6895B0-9333-4181-B1E4-BA1C86EA3E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54A983-4CFA-403E-88D6-2200F5D06F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A4A43A-00DF-450D-88F9-54AAEBD1D2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D4F564-FD5C-4787-A4BF-D11679A8F9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B626AF-F69B-43ED-95D8-41669F3F9B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7A8533-F5D0-4594-A512-468D217EEE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096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9812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678019-C398-4A13-8CB3-F2F43227E375}" type="slidenum">
              <a:rPr lang="en-US"/>
              <a:pPr>
                <a:defRPr/>
              </a:pPr>
              <a:t>‹#›</a:t>
            </a:fld>
            <a:endParaRPr lang="en-US"/>
          </a:p>
        </p:txBody>
      </p:sp>
      <p:sp>
        <p:nvSpPr>
          <p:cNvPr id="1035" name="Rectangle 11"/>
          <p:cNvSpPr>
            <a:spLocks noChangeArrowheads="1"/>
          </p:cNvSpPr>
          <p:nvPr/>
        </p:nvSpPr>
        <p:spPr bwMode="auto">
          <a:xfrm>
            <a:off x="0" y="0"/>
            <a:ext cx="457200" cy="6858000"/>
          </a:xfrm>
          <a:prstGeom prst="rect">
            <a:avLst/>
          </a:prstGeom>
          <a:solidFill>
            <a:srgbClr val="CC0000"/>
          </a:solidFill>
          <a:ln w="9525">
            <a:solidFill>
              <a:srgbClr val="CC0000"/>
            </a:solidFill>
            <a:miter lim="800000"/>
            <a:headEnd/>
            <a:tailEnd/>
          </a:ln>
          <a:effectLst/>
        </p:spPr>
        <p:txBody>
          <a:bodyPr wrap="none" anchor="ctr"/>
          <a:lstStyle/>
          <a:p>
            <a:pPr>
              <a:defRPr/>
            </a:pPr>
            <a:endParaRPr lang="en-US"/>
          </a:p>
        </p:txBody>
      </p:sp>
      <p:pic>
        <p:nvPicPr>
          <p:cNvPr id="1032" name="Picture 12" descr="CSClogo"/>
          <p:cNvPicPr>
            <a:picLocks noChangeAspect="1" noChangeArrowheads="1"/>
          </p:cNvPicPr>
          <p:nvPr/>
        </p:nvPicPr>
        <p:blipFill>
          <a:blip r:embed="rId14" cstate="print"/>
          <a:srcRect/>
          <a:stretch>
            <a:fillRect/>
          </a:stretch>
        </p:blipFill>
        <p:spPr bwMode="auto">
          <a:xfrm>
            <a:off x="7035800" y="5791200"/>
            <a:ext cx="2108200" cy="1054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CC0000"/>
          </a:solidFill>
          <a:latin typeface="+mj-lt"/>
          <a:ea typeface="+mj-ea"/>
          <a:cs typeface="+mj-cs"/>
        </a:defRPr>
      </a:lvl1pPr>
      <a:lvl2pPr algn="ctr" rtl="0" eaLnBrk="0" fontAlgn="base" hangingPunct="0">
        <a:spcBef>
          <a:spcPct val="0"/>
        </a:spcBef>
        <a:spcAft>
          <a:spcPct val="0"/>
        </a:spcAft>
        <a:defRPr sz="4400">
          <a:solidFill>
            <a:srgbClr val="CC0000"/>
          </a:solidFill>
          <a:latin typeface="Palatino Linotype" pitchFamily="18" charset="0"/>
        </a:defRPr>
      </a:lvl2pPr>
      <a:lvl3pPr algn="ctr" rtl="0" eaLnBrk="0" fontAlgn="base" hangingPunct="0">
        <a:spcBef>
          <a:spcPct val="0"/>
        </a:spcBef>
        <a:spcAft>
          <a:spcPct val="0"/>
        </a:spcAft>
        <a:defRPr sz="4400">
          <a:solidFill>
            <a:srgbClr val="CC0000"/>
          </a:solidFill>
          <a:latin typeface="Palatino Linotype" pitchFamily="18" charset="0"/>
        </a:defRPr>
      </a:lvl3pPr>
      <a:lvl4pPr algn="ctr" rtl="0" eaLnBrk="0" fontAlgn="base" hangingPunct="0">
        <a:spcBef>
          <a:spcPct val="0"/>
        </a:spcBef>
        <a:spcAft>
          <a:spcPct val="0"/>
        </a:spcAft>
        <a:defRPr sz="4400">
          <a:solidFill>
            <a:srgbClr val="CC0000"/>
          </a:solidFill>
          <a:latin typeface="Palatino Linotype" pitchFamily="18" charset="0"/>
        </a:defRPr>
      </a:lvl4pPr>
      <a:lvl5pPr algn="ctr" rtl="0" eaLnBrk="0" fontAlgn="base" hangingPunct="0">
        <a:spcBef>
          <a:spcPct val="0"/>
        </a:spcBef>
        <a:spcAft>
          <a:spcPct val="0"/>
        </a:spcAft>
        <a:defRPr sz="4400">
          <a:solidFill>
            <a:srgbClr val="CC0000"/>
          </a:solidFill>
          <a:latin typeface="Palatino Linotype" pitchFamily="18" charset="0"/>
        </a:defRPr>
      </a:lvl5pPr>
      <a:lvl6pPr marL="457200" algn="ctr" rtl="0" fontAlgn="base">
        <a:spcBef>
          <a:spcPct val="0"/>
        </a:spcBef>
        <a:spcAft>
          <a:spcPct val="0"/>
        </a:spcAft>
        <a:defRPr sz="4400">
          <a:solidFill>
            <a:srgbClr val="CC0000"/>
          </a:solidFill>
          <a:latin typeface="Palatino Linotype" pitchFamily="18" charset="0"/>
        </a:defRPr>
      </a:lvl6pPr>
      <a:lvl7pPr marL="914400" algn="ctr" rtl="0" fontAlgn="base">
        <a:spcBef>
          <a:spcPct val="0"/>
        </a:spcBef>
        <a:spcAft>
          <a:spcPct val="0"/>
        </a:spcAft>
        <a:defRPr sz="4400">
          <a:solidFill>
            <a:srgbClr val="CC0000"/>
          </a:solidFill>
          <a:latin typeface="Palatino Linotype" pitchFamily="18" charset="0"/>
        </a:defRPr>
      </a:lvl7pPr>
      <a:lvl8pPr marL="1371600" algn="ctr" rtl="0" fontAlgn="base">
        <a:spcBef>
          <a:spcPct val="0"/>
        </a:spcBef>
        <a:spcAft>
          <a:spcPct val="0"/>
        </a:spcAft>
        <a:defRPr sz="4400">
          <a:solidFill>
            <a:srgbClr val="CC0000"/>
          </a:solidFill>
          <a:latin typeface="Palatino Linotype" pitchFamily="18" charset="0"/>
        </a:defRPr>
      </a:lvl8pPr>
      <a:lvl9pPr marL="1828800" algn="ctr" rtl="0" fontAlgn="base">
        <a:spcBef>
          <a:spcPct val="0"/>
        </a:spcBef>
        <a:spcAft>
          <a:spcPct val="0"/>
        </a:spcAft>
        <a:defRPr sz="4400">
          <a:solidFill>
            <a:srgbClr val="CC0000"/>
          </a:solidFill>
          <a:latin typeface="Palatino Linotyp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381000"/>
            <a:ext cx="8534400" cy="1828800"/>
          </a:xfrm>
        </p:spPr>
        <p:txBody>
          <a:bodyPr>
            <a:normAutofit/>
          </a:bodyPr>
          <a:lstStyle/>
          <a:p>
            <a:r>
              <a:rPr lang="en-US" dirty="0" smtClean="0"/>
              <a:t>The Science of Cyber Security</a:t>
            </a:r>
            <a:endParaRPr lang="en-US" dirty="0"/>
          </a:p>
        </p:txBody>
      </p:sp>
      <p:sp>
        <p:nvSpPr>
          <p:cNvPr id="6147" name="Rectangle 3"/>
          <p:cNvSpPr>
            <a:spLocks noGrp="1" noChangeArrowheads="1"/>
          </p:cNvSpPr>
          <p:nvPr>
            <p:ph type="subTitle" idx="1"/>
          </p:nvPr>
        </p:nvSpPr>
        <p:spPr>
          <a:xfrm>
            <a:off x="457200" y="5791200"/>
            <a:ext cx="8382000" cy="1066800"/>
          </a:xfrm>
        </p:spPr>
        <p:txBody>
          <a:bodyPr/>
          <a:lstStyle/>
          <a:p>
            <a:pPr algn="l" eaLnBrk="1" hangingPunct="1">
              <a:lnSpc>
                <a:spcPct val="80000"/>
              </a:lnSpc>
            </a:pPr>
            <a:r>
              <a:rPr lang="en-US" sz="2000" dirty="0" smtClean="0"/>
              <a:t>Laurie Williams</a:t>
            </a:r>
          </a:p>
          <a:p>
            <a:pPr algn="l" eaLnBrk="1" hangingPunct="1">
              <a:lnSpc>
                <a:spcPct val="80000"/>
              </a:lnSpc>
            </a:pPr>
            <a:r>
              <a:rPr lang="en-US" sz="2000" dirty="0" err="1" smtClean="0"/>
              <a:t>williams@csc.ncsu.edu</a:t>
            </a:r>
            <a:endParaRPr lang="en-US" sz="2000" dirty="0" smtClean="0"/>
          </a:p>
          <a:p>
            <a:pPr algn="l" eaLnBrk="1" hangingPunct="1">
              <a:lnSpc>
                <a:spcPct val="80000"/>
              </a:lnSpc>
            </a:pPr>
            <a:endParaRPr lang="en-US" sz="2000" dirty="0" smtClean="0"/>
          </a:p>
          <a:p>
            <a:pPr algn="r" eaLnBrk="1" hangingPunct="1">
              <a:lnSpc>
                <a:spcPct val="80000"/>
              </a:lnSpc>
            </a:pPr>
            <a:endParaRPr lang="en-US" sz="2000" dirty="0" smtClean="0"/>
          </a:p>
          <a:p>
            <a:pPr algn="r" eaLnBrk="1" hangingPunct="1">
              <a:lnSpc>
                <a:spcPct val="80000"/>
              </a:lnSpc>
            </a:pPr>
            <a:endParaRPr lang="en-US" sz="2000" u="sng" dirty="0" smtClean="0"/>
          </a:p>
          <a:p>
            <a:pPr algn="r" eaLnBrk="1" hangingPunct="1">
              <a:lnSpc>
                <a:spcPct val="80000"/>
              </a:lnSpc>
            </a:pPr>
            <a:endParaRPr lang="en-US" sz="2000" dirty="0" smtClean="0">
              <a:solidFill>
                <a:schemeClr val="bg1"/>
              </a:solidFill>
            </a:endParaRPr>
          </a:p>
        </p:txBody>
      </p:sp>
      <p:sp>
        <p:nvSpPr>
          <p:cNvPr id="8" name="Slide Number Placeholder 7"/>
          <p:cNvSpPr>
            <a:spLocks noGrp="1"/>
          </p:cNvSpPr>
          <p:nvPr>
            <p:ph type="sldNum" sz="quarter" idx="12"/>
          </p:nvPr>
        </p:nvSpPr>
        <p:spPr/>
        <p:txBody>
          <a:bodyPr/>
          <a:lstStyle/>
          <a:p>
            <a:fld id="{E8BB5184-43BB-4394-857B-7AEBEA1C2E10}" type="slidenum">
              <a:rPr lang="en-US" smtClean="0"/>
              <a:pPr/>
              <a:t>1</a:t>
            </a:fld>
            <a:endParaRPr lang="en-US"/>
          </a:p>
        </p:txBody>
      </p:sp>
      <p:pic>
        <p:nvPicPr>
          <p:cNvPr id="5" name="Picture 3" descr="soscover-cr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1200"/>
            <a:ext cx="2938462" cy="409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 y="6601075"/>
            <a:ext cx="5575300" cy="246062"/>
          </a:xfrm>
          <a:prstGeom prst="rect">
            <a:avLst/>
          </a:prstGeom>
          <a:noFill/>
        </p:spPr>
        <p:txBody>
          <a:bodyPr>
            <a:spAutoFit/>
          </a:bodyPr>
          <a:lstStyle/>
          <a:p>
            <a:pPr>
              <a:defRPr/>
            </a:pPr>
            <a:r>
              <a:rPr lang="en-US" sz="1000" dirty="0">
                <a:solidFill>
                  <a:schemeClr val="bg1">
                    <a:lumMod val="65000"/>
                  </a:schemeClr>
                </a:solidFill>
              </a:rPr>
              <a:t>Figure from IEEE Security and Privacy, May-June 2011 issue</a:t>
            </a:r>
          </a:p>
        </p:txBody>
      </p:sp>
    </p:spTree>
    <p:extLst>
      <p:ext uri="{BB962C8B-B14F-4D97-AF65-F5344CB8AC3E}">
        <p14:creationId xmlns:p14="http://schemas.microsoft.com/office/powerpoint/2010/main" val="2173783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04" y="1827"/>
            <a:ext cx="8534400" cy="1143000"/>
          </a:xfrm>
        </p:spPr>
        <p:txBody>
          <a:bodyPr/>
          <a:lstStyle/>
          <a:p>
            <a:r>
              <a:rPr lang="en-US" dirty="0" smtClean="0"/>
              <a:t>Extracting Security Requirements</a:t>
            </a:r>
            <a:endParaRPr lang="en-US" dirty="0"/>
          </a:p>
        </p:txBody>
      </p:sp>
      <p:pic>
        <p:nvPicPr>
          <p:cNvPr id="4" name="Picture 3"/>
          <p:cNvPicPr/>
          <p:nvPr/>
        </p:nvPicPr>
        <p:blipFill>
          <a:blip r:embed="rId2"/>
          <a:srcRect/>
          <a:stretch>
            <a:fillRect/>
          </a:stretch>
        </p:blipFill>
        <p:spPr bwMode="auto">
          <a:xfrm>
            <a:off x="609600" y="1295400"/>
            <a:ext cx="3733800" cy="1981200"/>
          </a:xfrm>
          <a:prstGeom prst="rect">
            <a:avLst/>
          </a:prstGeom>
          <a:noFill/>
          <a:ln w="9525">
            <a:solidFill>
              <a:srgbClr val="CC0000"/>
            </a:solidFill>
            <a:miter lim="800000"/>
            <a:headEnd/>
            <a:tailEnd/>
          </a:ln>
        </p:spPr>
      </p:pic>
      <p:pic>
        <p:nvPicPr>
          <p:cNvPr id="5" name="Picture 4" descr="IMG_13092013_210846.png"/>
          <p:cNvPicPr/>
          <p:nvPr/>
        </p:nvPicPr>
        <p:blipFill>
          <a:blip r:embed="rId3"/>
          <a:stretch>
            <a:fillRect/>
          </a:stretch>
        </p:blipFill>
        <p:spPr>
          <a:xfrm>
            <a:off x="1295400" y="3810000"/>
            <a:ext cx="7848600" cy="3048000"/>
          </a:xfrm>
          <a:prstGeom prst="rect">
            <a:avLst/>
          </a:prstGeom>
        </p:spPr>
      </p:pic>
    </p:spTree>
    <p:extLst>
      <p:ext uri="{BB962C8B-B14F-4D97-AF65-F5344CB8AC3E}">
        <p14:creationId xmlns:p14="http://schemas.microsoft.com/office/powerpoint/2010/main" val="4786601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45"/>
            <a:ext cx="8534400" cy="1143000"/>
          </a:xfrm>
        </p:spPr>
        <p:txBody>
          <a:bodyPr/>
          <a:lstStyle/>
          <a:p>
            <a:r>
              <a:rPr lang="en-US" dirty="0" smtClean="0"/>
              <a:t>Software Security Engineering</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410200" cy="54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410200" y="1219200"/>
            <a:ext cx="914400" cy="612648"/>
          </a:xfrm>
          <a:prstGeom prst="borderCallout1">
            <a:avLst>
              <a:gd name="adj1" fmla="val 18750"/>
              <a:gd name="adj2" fmla="val -8333"/>
              <a:gd name="adj3" fmla="val 174192"/>
              <a:gd name="adj4" fmla="val -139201"/>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Attack Profile</a:t>
            </a:r>
            <a:endParaRPr lang="en-US" sz="1400" dirty="0">
              <a:latin typeface="Arial"/>
              <a:cs typeface="Arial"/>
            </a:endParaRPr>
          </a:p>
        </p:txBody>
      </p:sp>
      <p:sp>
        <p:nvSpPr>
          <p:cNvPr id="6" name="Line Callout 1 5"/>
          <p:cNvSpPr/>
          <p:nvPr/>
        </p:nvSpPr>
        <p:spPr>
          <a:xfrm>
            <a:off x="6477000" y="2286000"/>
            <a:ext cx="1828800" cy="612648"/>
          </a:xfrm>
          <a:prstGeom prst="borderCallout1">
            <a:avLst>
              <a:gd name="adj1" fmla="val 18750"/>
              <a:gd name="adj2" fmla="val -8333"/>
              <a:gd name="adj3" fmla="val 159386"/>
              <a:gd name="adj4" fmla="val -122666"/>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Vulnerability Intensity Objective</a:t>
            </a:r>
            <a:endParaRPr lang="en-US" sz="1400" dirty="0">
              <a:latin typeface="Arial"/>
              <a:cs typeface="Arial"/>
            </a:endParaRPr>
          </a:p>
        </p:txBody>
      </p:sp>
      <p:sp>
        <p:nvSpPr>
          <p:cNvPr id="7" name="Line Callout 1 6"/>
          <p:cNvSpPr/>
          <p:nvPr/>
        </p:nvSpPr>
        <p:spPr>
          <a:xfrm>
            <a:off x="6858000" y="3352800"/>
            <a:ext cx="1828800" cy="612648"/>
          </a:xfrm>
          <a:prstGeom prst="borderCallout1">
            <a:avLst>
              <a:gd name="adj1" fmla="val 18750"/>
              <a:gd name="adj2" fmla="val -8333"/>
              <a:gd name="adj3" fmla="val 6389"/>
              <a:gd name="adj4" fmla="val -141683"/>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Choose vulnerability prevention &amp; removal practices</a:t>
            </a:r>
            <a:endParaRPr lang="en-US" sz="1400" dirty="0">
              <a:latin typeface="Arial"/>
              <a:cs typeface="Arial"/>
            </a:endParaRPr>
          </a:p>
        </p:txBody>
      </p:sp>
      <p:sp>
        <p:nvSpPr>
          <p:cNvPr id="8" name="Line Callout 1 7"/>
          <p:cNvSpPr/>
          <p:nvPr/>
        </p:nvSpPr>
        <p:spPr>
          <a:xfrm>
            <a:off x="7772400" y="4343400"/>
            <a:ext cx="1371600" cy="612648"/>
          </a:xfrm>
          <a:prstGeom prst="borderCallout1">
            <a:avLst>
              <a:gd name="adj1" fmla="val 18750"/>
              <a:gd name="adj2" fmla="val -8333"/>
              <a:gd name="adj3" fmla="val 154451"/>
              <a:gd name="adj4" fmla="val -56522"/>
            </a:avLst>
          </a:prstGeom>
          <a:solidFill>
            <a:srgbClr val="CC0000"/>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Arial"/>
                <a:cs typeface="Arial"/>
              </a:rPr>
              <a:t>Vulnerability prediction models</a:t>
            </a:r>
            <a:endParaRPr lang="en-US" sz="1400" dirty="0">
              <a:latin typeface="Arial"/>
              <a:cs typeface="Arial"/>
            </a:endParaRPr>
          </a:p>
        </p:txBody>
      </p:sp>
    </p:spTree>
    <p:extLst>
      <p:ext uri="{BB962C8B-B14F-4D97-AF65-F5344CB8AC3E}">
        <p14:creationId xmlns:p14="http://schemas.microsoft.com/office/powerpoint/2010/main" val="1478291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NCSU Science of Security Community Meeting</a:t>
            </a:r>
            <a:endParaRPr lang="en-US" dirty="0"/>
          </a:p>
        </p:txBody>
      </p:sp>
      <p:sp>
        <p:nvSpPr>
          <p:cNvPr id="3" name="Content Placeholder 2"/>
          <p:cNvSpPr>
            <a:spLocks noGrp="1"/>
          </p:cNvSpPr>
          <p:nvPr>
            <p:ph idx="1"/>
          </p:nvPr>
        </p:nvSpPr>
        <p:spPr/>
        <p:txBody>
          <a:bodyPr/>
          <a:lstStyle/>
          <a:p>
            <a:r>
              <a:rPr lang="en-US" dirty="0" smtClean="0"/>
              <a:t>Local:  October </a:t>
            </a:r>
            <a:r>
              <a:rPr lang="en-US" dirty="0" smtClean="0"/>
              <a:t>22, </a:t>
            </a:r>
            <a:r>
              <a:rPr lang="en-US" dirty="0" smtClean="0"/>
              <a:t>2013</a:t>
            </a:r>
            <a:endParaRPr lang="en-US" dirty="0" smtClean="0"/>
          </a:p>
          <a:p>
            <a:r>
              <a:rPr lang="en-US" dirty="0" smtClean="0"/>
              <a:t>National:  April 8-9, 2013</a:t>
            </a:r>
          </a:p>
          <a:p>
            <a:endParaRPr lang="en-US" dirty="0"/>
          </a:p>
          <a:p>
            <a:pPr marL="342900" lvl="1" indent="-342900">
              <a:buFontTx/>
              <a:buChar char="•"/>
            </a:pPr>
            <a:r>
              <a:rPr lang="en-US" dirty="0"/>
              <a:t>Let me know if you want to be on the mailing </a:t>
            </a:r>
            <a:r>
              <a:rPr lang="en-US" dirty="0" smtClean="0"/>
              <a:t>list … </a:t>
            </a:r>
            <a:r>
              <a:rPr lang="en-US" dirty="0" err="1" smtClean="0"/>
              <a:t>williams@csc.ncsu.edu</a:t>
            </a:r>
            <a:endParaRPr lang="en-US" dirty="0"/>
          </a:p>
          <a:p>
            <a:pPr marL="0" indent="0">
              <a:buNone/>
            </a:pPr>
            <a:endParaRPr lang="en-US" dirty="0"/>
          </a:p>
        </p:txBody>
      </p:sp>
    </p:spTree>
    <p:extLst>
      <p:ext uri="{BB962C8B-B14F-4D97-AF65-F5344CB8AC3E}">
        <p14:creationId xmlns:p14="http://schemas.microsoft.com/office/powerpoint/2010/main" val="17290162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304800" y="0"/>
            <a:ext cx="8534400" cy="1143000"/>
          </a:xfrm>
        </p:spPr>
        <p:txBody>
          <a:bodyPr/>
          <a:lstStyle/>
          <a:p>
            <a:r>
              <a:rPr lang="en-US" sz="3600" b="1" dirty="0">
                <a:latin typeface="Calibri" charset="0"/>
                <a:ea typeface="ＭＳ Ｐゴシック" charset="0"/>
                <a:cs typeface="ＭＳ Ｐゴシック" charset="0"/>
              </a:rPr>
              <a:t> </a:t>
            </a:r>
            <a:r>
              <a:rPr lang="en-US" dirty="0">
                <a:ea typeface="ＭＳ Ｐゴシック" charset="0"/>
                <a:cs typeface="ＭＳ Ｐゴシック" charset="0"/>
              </a:rPr>
              <a:t>NSA Science of Security </a:t>
            </a:r>
            <a:r>
              <a:rPr lang="en-US" dirty="0" err="1">
                <a:ea typeface="ＭＳ Ｐゴシック" charset="0"/>
                <a:cs typeface="ＭＳ Ｐゴシック" charset="0"/>
              </a:rPr>
              <a:t>Lablet</a:t>
            </a:r>
            <a:r>
              <a:rPr lang="en-US" dirty="0">
                <a:ea typeface="ＭＳ Ｐゴシック" charset="0"/>
                <a:cs typeface="ＭＳ Ｐゴシック" charset="0"/>
              </a:rPr>
              <a:t> (</a:t>
            </a:r>
            <a:r>
              <a:rPr lang="en-US" dirty="0" err="1">
                <a:ea typeface="ＭＳ Ｐゴシック" charset="0"/>
                <a:cs typeface="ＭＳ Ｐゴシック" charset="0"/>
              </a:rPr>
              <a:t>SoSL</a:t>
            </a:r>
            <a:r>
              <a:rPr lang="en-US" dirty="0">
                <a:ea typeface="ＭＳ Ｐゴシック" charset="0"/>
                <a:cs typeface="ＭＳ Ｐゴシック" charset="0"/>
              </a:rPr>
              <a:t>)</a:t>
            </a:r>
          </a:p>
        </p:txBody>
      </p:sp>
      <p:sp>
        <p:nvSpPr>
          <p:cNvPr id="17410" name="Content Placeholder 4"/>
          <p:cNvSpPr>
            <a:spLocks noGrp="1"/>
          </p:cNvSpPr>
          <p:nvPr>
            <p:ph idx="1"/>
          </p:nvPr>
        </p:nvSpPr>
        <p:spPr>
          <a:xfrm>
            <a:off x="304800" y="1295400"/>
            <a:ext cx="7874000" cy="5181600"/>
          </a:xfrm>
        </p:spPr>
        <p:txBody>
          <a:bodyPr/>
          <a:lstStyle/>
          <a:p>
            <a:r>
              <a:rPr lang="en-US" sz="2800" dirty="0" smtClean="0">
                <a:solidFill>
                  <a:srgbClr val="000000"/>
                </a:solidFill>
                <a:latin typeface="Calibri" charset="0"/>
                <a:ea typeface="ＭＳ Ｐゴシック" charset="0"/>
                <a:cs typeface="ＭＳ Ｐゴシック" charset="0"/>
              </a:rPr>
              <a:t>NSA </a:t>
            </a:r>
            <a:r>
              <a:rPr lang="en-US" sz="2800" dirty="0">
                <a:solidFill>
                  <a:srgbClr val="000000"/>
                </a:solidFill>
                <a:latin typeface="Calibri" charset="0"/>
                <a:ea typeface="ＭＳ Ｐゴシック" charset="0"/>
                <a:cs typeface="ＭＳ Ｐゴシック" charset="0"/>
              </a:rPr>
              <a:t>SOSL </a:t>
            </a:r>
            <a:r>
              <a:rPr lang="en-US" sz="2800" dirty="0" err="1">
                <a:solidFill>
                  <a:srgbClr val="000000"/>
                </a:solidFill>
                <a:latin typeface="Calibri" charset="0"/>
                <a:ea typeface="ＭＳ Ｐゴシック" charset="0"/>
                <a:cs typeface="ＭＳ Ｐゴシック" charset="0"/>
              </a:rPr>
              <a:t>lablets</a:t>
            </a:r>
            <a:r>
              <a:rPr lang="en-US" sz="2800" dirty="0">
                <a:solidFill>
                  <a:srgbClr val="000000"/>
                </a:solidFill>
                <a:latin typeface="Calibri" charset="0"/>
                <a:ea typeface="ＭＳ Ｐゴシック" charset="0"/>
                <a:cs typeface="ＭＳ Ｐゴシック" charset="0"/>
              </a:rPr>
              <a:t>:  </a:t>
            </a:r>
            <a:endParaRPr lang="en-US" sz="2800" dirty="0" smtClean="0">
              <a:solidFill>
                <a:srgbClr val="000000"/>
              </a:solidFill>
              <a:latin typeface="Calibri" charset="0"/>
              <a:ea typeface="ＭＳ Ｐゴシック" charset="0"/>
              <a:cs typeface="ＭＳ Ｐゴシック" charset="0"/>
            </a:endParaRPr>
          </a:p>
          <a:p>
            <a:pPr lvl="1"/>
            <a:r>
              <a:rPr lang="en-US" sz="2000" dirty="0" smtClean="0">
                <a:solidFill>
                  <a:srgbClr val="000000"/>
                </a:solidFill>
                <a:latin typeface="Calibri"/>
                <a:ea typeface="ＭＳ Ｐゴシック" charset="0"/>
                <a:cs typeface="Calibri"/>
              </a:rPr>
              <a:t>North Carolina State University (Analytics)</a:t>
            </a:r>
          </a:p>
          <a:p>
            <a:pPr lvl="1"/>
            <a:r>
              <a:rPr lang="en-US" sz="2000" dirty="0" smtClean="0">
                <a:solidFill>
                  <a:srgbClr val="000000"/>
                </a:solidFill>
                <a:latin typeface="Calibri"/>
                <a:ea typeface="ＭＳ Ｐゴシック" charset="0"/>
                <a:cs typeface="Calibri"/>
              </a:rPr>
              <a:t>Carnegie Mellon </a:t>
            </a:r>
            <a:r>
              <a:rPr lang="en-US" sz="2000" dirty="0">
                <a:solidFill>
                  <a:srgbClr val="000000"/>
                </a:solidFill>
                <a:latin typeface="Calibri"/>
                <a:ea typeface="ＭＳ Ｐゴシック" charset="0"/>
                <a:cs typeface="Calibri"/>
              </a:rPr>
              <a:t>(</a:t>
            </a:r>
            <a:r>
              <a:rPr lang="en-US" sz="2000" dirty="0" smtClean="0">
                <a:latin typeface="Calibri"/>
                <a:cs typeface="Calibri"/>
              </a:rPr>
              <a:t>Scalability, Usability</a:t>
            </a:r>
            <a:r>
              <a:rPr lang="en-US" sz="2000" dirty="0">
                <a:latin typeface="Calibri"/>
                <a:cs typeface="Calibri"/>
              </a:rPr>
              <a:t>) </a:t>
            </a:r>
            <a:endParaRPr lang="en-US" sz="2000" dirty="0" smtClean="0">
              <a:solidFill>
                <a:srgbClr val="000000"/>
              </a:solidFill>
              <a:latin typeface="Calibri"/>
              <a:ea typeface="ＭＳ Ｐゴシック" charset="0"/>
              <a:cs typeface="Calibri"/>
            </a:endParaRPr>
          </a:p>
          <a:p>
            <a:pPr lvl="1"/>
            <a:r>
              <a:rPr lang="en-US" sz="2000" dirty="0" smtClean="0">
                <a:solidFill>
                  <a:srgbClr val="000000"/>
                </a:solidFill>
                <a:latin typeface="Calibri"/>
                <a:ea typeface="ＭＳ Ｐゴシック" charset="0"/>
                <a:cs typeface="Calibri"/>
              </a:rPr>
              <a:t>University </a:t>
            </a:r>
            <a:r>
              <a:rPr lang="en-US" sz="2000" dirty="0">
                <a:solidFill>
                  <a:srgbClr val="000000"/>
                </a:solidFill>
                <a:latin typeface="Calibri"/>
                <a:ea typeface="ＭＳ Ｐゴシック" charset="0"/>
                <a:cs typeface="Calibri"/>
              </a:rPr>
              <a:t>of </a:t>
            </a:r>
            <a:r>
              <a:rPr lang="en-US" sz="2000" dirty="0" smtClean="0">
                <a:solidFill>
                  <a:srgbClr val="000000"/>
                </a:solidFill>
                <a:latin typeface="Calibri"/>
                <a:ea typeface="ＭＳ Ｐゴシック" charset="0"/>
                <a:cs typeface="Calibri"/>
              </a:rPr>
              <a:t>Illinois (</a:t>
            </a:r>
            <a:r>
              <a:rPr lang="en-US" sz="2000" dirty="0" smtClean="0">
                <a:latin typeface="Calibri"/>
                <a:cs typeface="Calibri"/>
              </a:rPr>
              <a:t>Resiliency)</a:t>
            </a:r>
            <a:endParaRPr lang="en-US" sz="2000" dirty="0">
              <a:latin typeface="Calibri"/>
              <a:cs typeface="Calibri"/>
            </a:endParaRPr>
          </a:p>
          <a:p>
            <a:pPr lvl="1"/>
            <a:endParaRPr lang="en-US" sz="1600" dirty="0">
              <a:solidFill>
                <a:srgbClr val="000000"/>
              </a:solidFill>
              <a:latin typeface="Calibri" charset="0"/>
              <a:ea typeface="ＭＳ Ｐゴシック" charset="0"/>
              <a:cs typeface="ＭＳ Ｐゴシック" charset="0"/>
            </a:endParaRPr>
          </a:p>
          <a:p>
            <a:r>
              <a:rPr lang="en-US" sz="2800" dirty="0">
                <a:solidFill>
                  <a:srgbClr val="000000"/>
                </a:solidFill>
                <a:latin typeface="Calibri" charset="0"/>
                <a:ea typeface="ＭＳ Ｐゴシック" charset="0"/>
                <a:cs typeface="ＭＳ Ｐゴシック" charset="0"/>
              </a:rPr>
              <a:t>Projected $2.0-$2.5M funding per year per </a:t>
            </a:r>
            <a:r>
              <a:rPr lang="en-US" sz="2800" dirty="0" err="1">
                <a:solidFill>
                  <a:srgbClr val="000000"/>
                </a:solidFill>
                <a:latin typeface="Calibri" charset="0"/>
                <a:ea typeface="ＭＳ Ｐゴシック" charset="0"/>
                <a:cs typeface="ＭＳ Ｐゴシック" charset="0"/>
              </a:rPr>
              <a:t>lablet</a:t>
            </a:r>
            <a:endParaRPr lang="en-US" sz="2800" dirty="0">
              <a:solidFill>
                <a:srgbClr val="000000"/>
              </a:solidFill>
              <a:latin typeface="Calibri" charset="0"/>
              <a:ea typeface="ＭＳ Ｐゴシック" charset="0"/>
              <a:cs typeface="ＭＳ Ｐゴシック" charset="0"/>
            </a:endParaRPr>
          </a:p>
          <a:p>
            <a:pPr marL="0" indent="0">
              <a:buNone/>
            </a:pPr>
            <a:endParaRPr lang="en-US" sz="2000" dirty="0" smtClean="0">
              <a:solidFill>
                <a:srgbClr val="000000"/>
              </a:solidFill>
              <a:latin typeface="Calibri" charset="0"/>
              <a:ea typeface="ＭＳ Ｐゴシック" charset="0"/>
              <a:cs typeface="ＭＳ Ｐゴシック" charset="0"/>
            </a:endParaRPr>
          </a:p>
          <a:p>
            <a:r>
              <a:rPr lang="en-US" sz="2800" dirty="0" smtClean="0">
                <a:solidFill>
                  <a:srgbClr val="000000"/>
                </a:solidFill>
                <a:latin typeface="Calibri" charset="0"/>
                <a:ea typeface="ＭＳ Ｐゴシック" charset="0"/>
                <a:cs typeface="ＭＳ Ｐゴシック" charset="0"/>
              </a:rPr>
              <a:t>NCSU:  Based </a:t>
            </a:r>
            <a:r>
              <a:rPr lang="en-US" sz="2800" dirty="0">
                <a:solidFill>
                  <a:srgbClr val="000000"/>
                </a:solidFill>
                <a:latin typeface="Calibri" charset="0"/>
                <a:ea typeface="ＭＳ Ｐゴシック" charset="0"/>
                <a:cs typeface="ＭＳ Ｐゴシック" charset="0"/>
              </a:rPr>
              <a:t>out of Computer Science</a:t>
            </a:r>
          </a:p>
          <a:p>
            <a:pPr lvl="1"/>
            <a:r>
              <a:rPr lang="en-US" sz="2000" dirty="0">
                <a:solidFill>
                  <a:srgbClr val="000000"/>
                </a:solidFill>
                <a:latin typeface="Calibri" charset="0"/>
                <a:ea typeface="ＭＳ Ｐゴシック" charset="0"/>
                <a:cs typeface="ＭＳ Ｐゴシック" charset="0"/>
              </a:rPr>
              <a:t>14 supported NCSU faculty; 18 supported NCSU students</a:t>
            </a:r>
          </a:p>
          <a:p>
            <a:pPr lvl="1"/>
            <a:r>
              <a:rPr lang="en-US" sz="2000" dirty="0">
                <a:solidFill>
                  <a:srgbClr val="000000"/>
                </a:solidFill>
                <a:latin typeface="Calibri" charset="0"/>
                <a:ea typeface="ＭＳ Ｐゴシック" charset="0"/>
                <a:cs typeface="ＭＳ Ｐゴシック" charset="0"/>
              </a:rPr>
              <a:t>Multi-disciplinary:  3</a:t>
            </a:r>
            <a:r>
              <a:rPr lang="en-US" sz="2000" dirty="0" smtClean="0">
                <a:solidFill>
                  <a:srgbClr val="000000"/>
                </a:solidFill>
                <a:latin typeface="Calibri" charset="0"/>
                <a:ea typeface="ＭＳ Ｐゴシック" charset="0"/>
                <a:cs typeface="ＭＳ Ｐゴシック" charset="0"/>
              </a:rPr>
              <a:t> </a:t>
            </a:r>
            <a:r>
              <a:rPr lang="en-US" sz="2000" dirty="0">
                <a:solidFill>
                  <a:srgbClr val="000000"/>
                </a:solidFill>
                <a:latin typeface="Calibri" charset="0"/>
                <a:ea typeface="ＭＳ Ｐゴシック" charset="0"/>
                <a:cs typeface="ＭＳ Ｐゴシック" charset="0"/>
              </a:rPr>
              <a:t>NCSU colleges and institutes</a:t>
            </a:r>
          </a:p>
          <a:p>
            <a:pPr lvl="1"/>
            <a:r>
              <a:rPr lang="en-US" sz="2000" dirty="0">
                <a:solidFill>
                  <a:srgbClr val="000000"/>
                </a:solidFill>
                <a:latin typeface="Calibri" charset="0"/>
                <a:ea typeface="ＭＳ Ｐゴシック" charset="0"/>
                <a:cs typeface="ＭＳ Ｐゴシック" charset="0"/>
              </a:rPr>
              <a:t>5 collaborating university </a:t>
            </a:r>
            <a:r>
              <a:rPr lang="en-US" sz="2000" dirty="0" smtClean="0">
                <a:solidFill>
                  <a:srgbClr val="000000"/>
                </a:solidFill>
                <a:latin typeface="Calibri" charset="0"/>
                <a:ea typeface="ＭＳ Ｐゴシック" charset="0"/>
                <a:cs typeface="ＭＳ Ｐゴシック" charset="0"/>
              </a:rPr>
              <a:t>partners</a:t>
            </a:r>
            <a:endParaRPr lang="en-US" sz="2000" dirty="0">
              <a:solidFill>
                <a:srgbClr val="000000"/>
              </a:solidFill>
              <a:latin typeface="Calibri" charset="0"/>
              <a:ea typeface="ＭＳ Ｐゴシック" charset="0"/>
              <a:cs typeface="ＭＳ Ｐゴシック" charset="0"/>
            </a:endParaRPr>
          </a:p>
          <a:p>
            <a:pPr marL="0" indent="0">
              <a:buNone/>
            </a:pPr>
            <a:endParaRPr lang="en-US" sz="2000" dirty="0">
              <a:solidFill>
                <a:srgbClr val="000000"/>
              </a:solidFill>
              <a:latin typeface="Calibri" charset="0"/>
              <a:ea typeface="ＭＳ Ｐゴシック" charset="0"/>
              <a:cs typeface="ＭＳ Ｐゴシック" charset="0"/>
            </a:endParaRPr>
          </a:p>
          <a:p>
            <a:endParaRPr lang="en-US" sz="2400" dirty="0">
              <a:solidFill>
                <a:schemeClr val="bg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7674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204200" cy="533400"/>
          </a:xfrm>
        </p:spPr>
        <p:txBody>
          <a:bodyPr/>
          <a:lstStyle/>
          <a:p>
            <a:r>
              <a:rPr lang="en-US" dirty="0"/>
              <a:t>Hard Problem 1: </a:t>
            </a:r>
            <a:r>
              <a:rPr lang="en-US" b="1" dirty="0"/>
              <a:t>Scalability and Composability</a:t>
            </a:r>
          </a:p>
        </p:txBody>
      </p:sp>
      <p:sp>
        <p:nvSpPr>
          <p:cNvPr id="5" name="Content Placeholder 4"/>
          <p:cNvSpPr>
            <a:spLocks noGrp="1"/>
          </p:cNvSpPr>
          <p:nvPr>
            <p:ph idx="1"/>
          </p:nvPr>
        </p:nvSpPr>
        <p:spPr>
          <a:xfrm>
            <a:off x="762000" y="1905000"/>
            <a:ext cx="8077200" cy="4114800"/>
          </a:xfrm>
        </p:spPr>
        <p:txBody>
          <a:bodyPr/>
          <a:lstStyle/>
          <a:p>
            <a:pPr marL="0" indent="0">
              <a:buNone/>
            </a:pPr>
            <a:r>
              <a:rPr lang="en-US" b="1" i="1" dirty="0" smtClean="0"/>
              <a:t>Challenge</a:t>
            </a:r>
            <a:endParaRPr lang="en-US" dirty="0" smtClean="0"/>
          </a:p>
          <a:p>
            <a:r>
              <a:rPr lang="en-US" sz="2800" dirty="0" smtClean="0"/>
              <a:t>Develop </a:t>
            </a:r>
            <a:r>
              <a:rPr lang="en-US" sz="2800" dirty="0"/>
              <a:t>methods to enable the </a:t>
            </a:r>
            <a:r>
              <a:rPr lang="en-US" sz="2800" u="sng" dirty="0"/>
              <a:t>construction</a:t>
            </a:r>
            <a:r>
              <a:rPr lang="en-US" sz="2800" dirty="0"/>
              <a:t> of secure systems with </a:t>
            </a:r>
            <a:r>
              <a:rPr lang="en-US" sz="2800" b="1" dirty="0"/>
              <a:t>known security </a:t>
            </a:r>
            <a:r>
              <a:rPr lang="en-US" sz="2800" b="1" dirty="0" smtClean="0"/>
              <a:t>properties</a:t>
            </a:r>
            <a:r>
              <a:rPr lang="en-US" dirty="0" smtClean="0"/>
              <a:t>.</a:t>
            </a:r>
          </a:p>
          <a:p>
            <a:pPr lvl="1"/>
            <a:endParaRPr lang="en-US" dirty="0" smtClean="0"/>
          </a:p>
          <a:p>
            <a:pPr marL="0" indent="0">
              <a:buNone/>
            </a:pPr>
            <a:endParaRPr lang="en-US" dirty="0" smtClean="0"/>
          </a:p>
        </p:txBody>
      </p:sp>
      <p:pic>
        <p:nvPicPr>
          <p:cNvPr id="6" name="Picture 5"/>
          <p:cNvPicPr>
            <a:picLocks noChangeAspect="1"/>
          </p:cNvPicPr>
          <p:nvPr/>
        </p:nvPicPr>
        <p:blipFill>
          <a:blip r:embed="rId3"/>
          <a:stretch>
            <a:fillRect/>
          </a:stretch>
        </p:blipFill>
        <p:spPr>
          <a:xfrm>
            <a:off x="2438400" y="4114800"/>
            <a:ext cx="3603869" cy="1912257"/>
          </a:xfrm>
          <a:prstGeom prst="rect">
            <a:avLst/>
          </a:prstGeom>
        </p:spPr>
      </p:pic>
      <p:sp>
        <p:nvSpPr>
          <p:cNvPr id="7" name="TextBox 6"/>
          <p:cNvSpPr txBox="1"/>
          <p:nvPr/>
        </p:nvSpPr>
        <p:spPr>
          <a:xfrm>
            <a:off x="457200" y="6550223"/>
            <a:ext cx="5638800" cy="307777"/>
          </a:xfrm>
          <a:prstGeom prst="rect">
            <a:avLst/>
          </a:prstGeom>
          <a:noFill/>
        </p:spPr>
        <p:txBody>
          <a:bodyPr wrap="square" rtlCol="0">
            <a:spAutoFit/>
          </a:bodyPr>
          <a:lstStyle/>
          <a:p>
            <a:r>
              <a:rPr lang="en-US" sz="1400" dirty="0">
                <a:solidFill>
                  <a:srgbClr val="7F7F7F"/>
                </a:solidFill>
              </a:rPr>
              <a:t>http://</a:t>
            </a:r>
            <a:r>
              <a:rPr lang="en-US" sz="1400" dirty="0" err="1">
                <a:solidFill>
                  <a:srgbClr val="7F7F7F"/>
                </a:solidFill>
              </a:rPr>
              <a:t>itnewscast.com</a:t>
            </a:r>
            <a:r>
              <a:rPr lang="en-US" sz="1400" dirty="0">
                <a:solidFill>
                  <a:srgbClr val="7F7F7F"/>
                </a:solidFill>
              </a:rPr>
              <a:t>/book/export/html/62241</a:t>
            </a:r>
          </a:p>
        </p:txBody>
      </p:sp>
    </p:spTree>
    <p:extLst>
      <p:ext uri="{BB962C8B-B14F-4D97-AF65-F5344CB8AC3E}">
        <p14:creationId xmlns:p14="http://schemas.microsoft.com/office/powerpoint/2010/main" val="3223568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85200" cy="533400"/>
          </a:xfrm>
        </p:spPr>
        <p:txBody>
          <a:bodyPr>
            <a:normAutofit fontScale="90000"/>
          </a:bodyPr>
          <a:lstStyle/>
          <a:p>
            <a:r>
              <a:rPr lang="en-US" dirty="0"/>
              <a:t>Hard Problem </a:t>
            </a:r>
            <a:r>
              <a:rPr lang="en-US" dirty="0" smtClean="0"/>
              <a:t>2: </a:t>
            </a:r>
            <a:r>
              <a:rPr lang="en-US" b="1" dirty="0"/>
              <a:t>Policy-Governed </a:t>
            </a:r>
            <a:r>
              <a:rPr lang="en-US" b="1" dirty="0" smtClean="0"/>
              <a:t>Secure Collaboration</a:t>
            </a:r>
            <a:endParaRPr lang="en-US" b="1" dirty="0"/>
          </a:p>
        </p:txBody>
      </p:sp>
      <p:sp>
        <p:nvSpPr>
          <p:cNvPr id="3" name="Content Placeholder 2"/>
          <p:cNvSpPr>
            <a:spLocks noGrp="1"/>
          </p:cNvSpPr>
          <p:nvPr>
            <p:ph idx="1"/>
          </p:nvPr>
        </p:nvSpPr>
        <p:spPr>
          <a:xfrm>
            <a:off x="457200" y="1371600"/>
            <a:ext cx="8178800" cy="5029200"/>
          </a:xfrm>
        </p:spPr>
        <p:txBody>
          <a:bodyPr/>
          <a:lstStyle/>
          <a:p>
            <a:pPr marL="0" indent="0">
              <a:buNone/>
            </a:pPr>
            <a:r>
              <a:rPr lang="en-US" b="1" i="1" dirty="0" smtClean="0"/>
              <a:t>Challenge</a:t>
            </a:r>
            <a:r>
              <a:rPr lang="en-US" dirty="0" smtClean="0"/>
              <a:t>  </a:t>
            </a:r>
          </a:p>
          <a:p>
            <a:r>
              <a:rPr lang="en-US" sz="2800" dirty="0" smtClean="0"/>
              <a:t>Develop methods to </a:t>
            </a:r>
            <a:r>
              <a:rPr lang="en-US" sz="2800" u="sng" dirty="0" smtClean="0"/>
              <a:t>express</a:t>
            </a:r>
            <a:r>
              <a:rPr lang="en-US" sz="2800" dirty="0" smtClean="0"/>
              <a:t> and </a:t>
            </a:r>
            <a:r>
              <a:rPr lang="en-US" sz="2800" u="sng" dirty="0" smtClean="0"/>
              <a:t>enforce</a:t>
            </a:r>
            <a:r>
              <a:rPr lang="en-US" sz="2800" dirty="0" smtClean="0"/>
              <a:t> normative requirements and policies for handling data with </a:t>
            </a:r>
            <a:r>
              <a:rPr lang="en-US" sz="2800" b="1" dirty="0" smtClean="0"/>
              <a:t>differing usage needs </a:t>
            </a:r>
            <a:r>
              <a:rPr lang="en-US" sz="2800" dirty="0" smtClean="0"/>
              <a:t>and among users in </a:t>
            </a:r>
            <a:r>
              <a:rPr lang="en-US" sz="2800" b="1" dirty="0" smtClean="0">
                <a:solidFill>
                  <a:srgbClr val="000000"/>
                </a:solidFill>
              </a:rPr>
              <a:t>different authority domains</a:t>
            </a:r>
            <a:endParaRPr lang="en-US" sz="2800" b="1" dirty="0">
              <a:solidFill>
                <a:srgbClr val="000000"/>
              </a:solidFill>
            </a:endParaRPr>
          </a:p>
        </p:txBody>
      </p:sp>
      <p:pic>
        <p:nvPicPr>
          <p:cNvPr id="4" name="Picture 3" descr="BU00474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572000"/>
            <a:ext cx="4088316" cy="1924383"/>
          </a:xfrm>
          <a:prstGeom prst="rect">
            <a:avLst/>
          </a:prstGeom>
        </p:spPr>
      </p:pic>
    </p:spTree>
    <p:extLst>
      <p:ext uri="{BB962C8B-B14F-4D97-AF65-F5344CB8AC3E}">
        <p14:creationId xmlns:p14="http://schemas.microsoft.com/office/powerpoint/2010/main" val="3040610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57200"/>
            <a:ext cx="8128000" cy="533400"/>
          </a:xfrm>
        </p:spPr>
        <p:txBody>
          <a:bodyPr/>
          <a:lstStyle/>
          <a:p>
            <a:r>
              <a:rPr lang="en-US" dirty="0"/>
              <a:t>Hard Problem </a:t>
            </a:r>
            <a:r>
              <a:rPr lang="en-US" dirty="0" smtClean="0"/>
              <a:t>3: </a:t>
            </a:r>
            <a:r>
              <a:rPr lang="en-US" b="1" dirty="0" smtClean="0"/>
              <a:t>Predictive Security Metrics</a:t>
            </a:r>
            <a:endParaRPr lang="en-US" dirty="0"/>
          </a:p>
        </p:txBody>
      </p:sp>
      <p:sp>
        <p:nvSpPr>
          <p:cNvPr id="3075" name="Content Placeholder 2"/>
          <p:cNvSpPr>
            <a:spLocks noGrp="1"/>
          </p:cNvSpPr>
          <p:nvPr>
            <p:ph idx="1"/>
          </p:nvPr>
        </p:nvSpPr>
        <p:spPr>
          <a:xfrm>
            <a:off x="762000" y="1676400"/>
            <a:ext cx="8077200" cy="3048000"/>
          </a:xfrm>
        </p:spPr>
        <p:txBody>
          <a:bodyPr/>
          <a:lstStyle/>
          <a:p>
            <a:pPr marL="0" indent="0">
              <a:buNone/>
            </a:pPr>
            <a:r>
              <a:rPr lang="en-US" b="1" i="1" dirty="0" smtClean="0"/>
              <a:t>Challenge</a:t>
            </a:r>
            <a:endParaRPr lang="en-US" dirty="0"/>
          </a:p>
          <a:p>
            <a:r>
              <a:rPr lang="en-US" sz="2800" dirty="0" smtClean="0"/>
              <a:t>Develop </a:t>
            </a:r>
            <a:r>
              <a:rPr lang="en-US" sz="2800" b="1" dirty="0" smtClean="0"/>
              <a:t>security metrics and models </a:t>
            </a:r>
            <a:r>
              <a:rPr lang="en-US" sz="2800" dirty="0" smtClean="0"/>
              <a:t>capable of predicting whether or confirming that a given cyber system preserves a given set of security properties (deterministically or probabilistically), in a given context. </a:t>
            </a:r>
            <a:endParaRPr lang="en-US" sz="2800" dirty="0"/>
          </a:p>
        </p:txBody>
      </p:sp>
      <p:pic>
        <p:nvPicPr>
          <p:cNvPr id="2" name="Picture 1"/>
          <p:cNvPicPr>
            <a:picLocks noChangeAspect="1"/>
          </p:cNvPicPr>
          <p:nvPr/>
        </p:nvPicPr>
        <p:blipFill>
          <a:blip r:embed="rId3"/>
          <a:stretch>
            <a:fillRect/>
          </a:stretch>
        </p:blipFill>
        <p:spPr>
          <a:xfrm>
            <a:off x="2667000" y="4495800"/>
            <a:ext cx="2619116" cy="2362200"/>
          </a:xfrm>
          <a:prstGeom prst="rect">
            <a:avLst/>
          </a:prstGeom>
        </p:spPr>
      </p:pic>
    </p:spTree>
    <p:extLst>
      <p:ext uri="{BB962C8B-B14F-4D97-AF65-F5344CB8AC3E}">
        <p14:creationId xmlns:p14="http://schemas.microsoft.com/office/powerpoint/2010/main" val="37835649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143000"/>
          </a:xfrm>
        </p:spPr>
        <p:txBody>
          <a:bodyPr/>
          <a:lstStyle/>
          <a:p>
            <a:r>
              <a:rPr lang="en-US" dirty="0"/>
              <a:t>Hard Problem </a:t>
            </a:r>
            <a:r>
              <a:rPr lang="en-US" dirty="0" smtClean="0"/>
              <a:t>4: </a:t>
            </a:r>
            <a:r>
              <a:rPr lang="en-US" b="1" dirty="0" smtClean="0"/>
              <a:t>Resilient </a:t>
            </a:r>
            <a:r>
              <a:rPr lang="en-US" b="1" dirty="0"/>
              <a:t>Architectures</a:t>
            </a:r>
          </a:p>
        </p:txBody>
      </p:sp>
      <p:sp>
        <p:nvSpPr>
          <p:cNvPr id="3" name="Content Placeholder 2"/>
          <p:cNvSpPr>
            <a:spLocks noGrp="1"/>
          </p:cNvSpPr>
          <p:nvPr>
            <p:ph idx="1"/>
          </p:nvPr>
        </p:nvSpPr>
        <p:spPr>
          <a:xfrm>
            <a:off x="914400" y="1905000"/>
            <a:ext cx="8077200" cy="4114800"/>
          </a:xfrm>
        </p:spPr>
        <p:txBody>
          <a:bodyPr/>
          <a:lstStyle/>
          <a:p>
            <a:pPr marL="0" indent="0">
              <a:buNone/>
            </a:pPr>
            <a:r>
              <a:rPr lang="en-US" b="1" i="1" dirty="0" smtClean="0"/>
              <a:t>Challenge</a:t>
            </a:r>
            <a:endParaRPr lang="en-US" dirty="0" smtClean="0"/>
          </a:p>
          <a:p>
            <a:r>
              <a:rPr lang="en-US" sz="2800" dirty="0" smtClean="0"/>
              <a:t>Develop means to </a:t>
            </a:r>
            <a:r>
              <a:rPr lang="en-US" sz="2800" u="sng" dirty="0" smtClean="0"/>
              <a:t>design</a:t>
            </a:r>
            <a:r>
              <a:rPr lang="en-US" sz="2800" dirty="0" smtClean="0"/>
              <a:t> and </a:t>
            </a:r>
            <a:r>
              <a:rPr lang="en-US" sz="2800" u="sng" dirty="0" smtClean="0"/>
              <a:t>analyze</a:t>
            </a:r>
            <a:r>
              <a:rPr lang="en-US" sz="2800" dirty="0" smtClean="0"/>
              <a:t> system architectures that deliver required service in the </a:t>
            </a:r>
            <a:r>
              <a:rPr lang="en-US" sz="2800" b="1" dirty="0" smtClean="0"/>
              <a:t>face of compromised components</a:t>
            </a:r>
          </a:p>
          <a:p>
            <a:endParaRPr lang="en-US" dirty="0"/>
          </a:p>
        </p:txBody>
      </p:sp>
      <p:pic>
        <p:nvPicPr>
          <p:cNvPr id="6" name="Picture 5"/>
          <p:cNvPicPr>
            <a:picLocks noChangeAspect="1"/>
          </p:cNvPicPr>
          <p:nvPr/>
        </p:nvPicPr>
        <p:blipFill>
          <a:blip r:embed="rId3"/>
          <a:stretch>
            <a:fillRect/>
          </a:stretch>
        </p:blipFill>
        <p:spPr>
          <a:xfrm>
            <a:off x="2819400" y="4038600"/>
            <a:ext cx="4003513" cy="2220250"/>
          </a:xfrm>
          <a:prstGeom prst="rect">
            <a:avLst/>
          </a:prstGeom>
        </p:spPr>
      </p:pic>
      <p:sp>
        <p:nvSpPr>
          <p:cNvPr id="7" name="TextBox 6"/>
          <p:cNvSpPr txBox="1"/>
          <p:nvPr/>
        </p:nvSpPr>
        <p:spPr>
          <a:xfrm>
            <a:off x="457200" y="6516356"/>
            <a:ext cx="4800600" cy="307777"/>
          </a:xfrm>
          <a:prstGeom prst="rect">
            <a:avLst/>
          </a:prstGeom>
          <a:noFill/>
        </p:spPr>
        <p:txBody>
          <a:bodyPr wrap="square" rtlCol="0">
            <a:spAutoFit/>
          </a:bodyPr>
          <a:lstStyle/>
          <a:p>
            <a:r>
              <a:rPr lang="en-US" sz="1400" dirty="0">
                <a:solidFill>
                  <a:schemeClr val="bg1">
                    <a:lumMod val="50000"/>
                  </a:schemeClr>
                </a:solidFill>
              </a:rPr>
              <a:t>http://</a:t>
            </a:r>
            <a:r>
              <a:rPr lang="en-US" sz="1400" dirty="0" err="1">
                <a:solidFill>
                  <a:schemeClr val="bg1">
                    <a:lumMod val="50000"/>
                  </a:schemeClr>
                </a:solidFill>
              </a:rPr>
              <a:t>thecybersaviours.com</a:t>
            </a:r>
            <a:r>
              <a:rPr lang="en-US" sz="1400" dirty="0">
                <a:solidFill>
                  <a:schemeClr val="bg1">
                    <a:lumMod val="50000"/>
                  </a:schemeClr>
                </a:solidFill>
              </a:rPr>
              <a:t>/intrusion-detection-system-ids</a:t>
            </a:r>
          </a:p>
        </p:txBody>
      </p:sp>
    </p:spTree>
    <p:extLst>
      <p:ext uri="{BB962C8B-B14F-4D97-AF65-F5344CB8AC3E}">
        <p14:creationId xmlns:p14="http://schemas.microsoft.com/office/powerpoint/2010/main" val="5335571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60" y="376345"/>
            <a:ext cx="8737600" cy="533400"/>
          </a:xfrm>
        </p:spPr>
        <p:txBody>
          <a:bodyPr>
            <a:noAutofit/>
          </a:bodyPr>
          <a:lstStyle/>
          <a:p>
            <a:r>
              <a:rPr lang="en-US" dirty="0" smtClean="0"/>
              <a:t>Hard Problem 5:  </a:t>
            </a:r>
            <a:r>
              <a:rPr lang="en-US" b="1" dirty="0" smtClean="0"/>
              <a:t>Human </a:t>
            </a:r>
            <a:r>
              <a:rPr lang="en-US" b="1" dirty="0" smtClean="0"/>
              <a:t>Behavior</a:t>
            </a:r>
            <a:endParaRPr lang="en-US" b="1" dirty="0"/>
          </a:p>
        </p:txBody>
      </p:sp>
      <p:sp>
        <p:nvSpPr>
          <p:cNvPr id="3" name="Content Placeholder 2"/>
          <p:cNvSpPr>
            <a:spLocks noGrp="1"/>
          </p:cNvSpPr>
          <p:nvPr>
            <p:ph idx="1"/>
          </p:nvPr>
        </p:nvSpPr>
        <p:spPr>
          <a:xfrm>
            <a:off x="699960" y="1084854"/>
            <a:ext cx="8305800" cy="4114800"/>
          </a:xfrm>
        </p:spPr>
        <p:txBody>
          <a:bodyPr/>
          <a:lstStyle/>
          <a:p>
            <a:pPr marL="0" indent="0">
              <a:buNone/>
            </a:pPr>
            <a:r>
              <a:rPr lang="en-US" sz="2800" dirty="0" smtClean="0"/>
              <a:t>Develop models of human behavior (of both users and adversaries) that enable the design, modeling, and analysis of systems with specified security properties</a:t>
            </a:r>
            <a:endParaRPr lang="en-US" sz="2800" dirty="0"/>
          </a:p>
        </p:txBody>
      </p:sp>
      <p:pic>
        <p:nvPicPr>
          <p:cNvPr id="6" name="Picture 5"/>
          <p:cNvPicPr>
            <a:picLocks noChangeAspect="1"/>
          </p:cNvPicPr>
          <p:nvPr/>
        </p:nvPicPr>
        <p:blipFill>
          <a:blip r:embed="rId3"/>
          <a:stretch>
            <a:fillRect/>
          </a:stretch>
        </p:blipFill>
        <p:spPr>
          <a:xfrm>
            <a:off x="304800" y="3488110"/>
            <a:ext cx="2556827" cy="2183530"/>
          </a:xfrm>
          <a:prstGeom prst="rect">
            <a:avLst/>
          </a:prstGeom>
        </p:spPr>
      </p:pic>
      <p:sp>
        <p:nvSpPr>
          <p:cNvPr id="8" name="TextBox 7"/>
          <p:cNvSpPr txBox="1"/>
          <p:nvPr/>
        </p:nvSpPr>
        <p:spPr>
          <a:xfrm>
            <a:off x="304800" y="6027471"/>
            <a:ext cx="6573133" cy="830997"/>
          </a:xfrm>
          <a:prstGeom prst="rect">
            <a:avLst/>
          </a:prstGeom>
          <a:noFill/>
        </p:spPr>
        <p:txBody>
          <a:bodyPr wrap="none" rtlCol="0">
            <a:spAutoFit/>
          </a:bodyPr>
          <a:lstStyle/>
          <a:p>
            <a:r>
              <a:rPr lang="en-US" sz="1200" b="0" dirty="0">
                <a:solidFill>
                  <a:srgbClr val="7F7F7F"/>
                </a:solidFill>
              </a:rPr>
              <a:t>http://1000awesomethings.com/2011/02/23/302-grandma-hair</a:t>
            </a:r>
            <a:r>
              <a:rPr lang="en-US" sz="1200" b="0" dirty="0" smtClean="0">
                <a:solidFill>
                  <a:srgbClr val="7F7F7F"/>
                </a:solidFill>
              </a:rPr>
              <a:t>/</a:t>
            </a:r>
            <a:r>
              <a:rPr lang="en-US" sz="1200" b="0" dirty="0">
                <a:solidFill>
                  <a:srgbClr val="7F7F7F"/>
                </a:solidFill>
              </a:rPr>
              <a:t> and </a:t>
            </a:r>
            <a:r>
              <a:rPr lang="en-US" sz="1200" b="0" dirty="0" smtClean="0">
                <a:solidFill>
                  <a:srgbClr val="7F7F7F"/>
                </a:solidFill>
              </a:rPr>
              <a:t/>
            </a:r>
            <a:br>
              <a:rPr lang="en-US" sz="1200" b="0" dirty="0" smtClean="0">
                <a:solidFill>
                  <a:srgbClr val="7F7F7F"/>
                </a:solidFill>
              </a:rPr>
            </a:br>
            <a:r>
              <a:rPr lang="en-US" sz="1200" b="0" dirty="0" smtClean="0">
                <a:solidFill>
                  <a:srgbClr val="7F7F7F"/>
                </a:solidFill>
              </a:rPr>
              <a:t>http</a:t>
            </a:r>
            <a:r>
              <a:rPr lang="en-US" sz="1200" b="0" dirty="0">
                <a:solidFill>
                  <a:srgbClr val="7F7F7F"/>
                </a:solidFill>
              </a:rPr>
              <a:t>://</a:t>
            </a:r>
            <a:r>
              <a:rPr lang="en-US" sz="1200" b="0" dirty="0" err="1">
                <a:solidFill>
                  <a:srgbClr val="7F7F7F"/>
                </a:solidFill>
              </a:rPr>
              <a:t>garysreflections.blogspot.com</a:t>
            </a:r>
            <a:r>
              <a:rPr lang="en-US" sz="1200" b="0" dirty="0">
                <a:solidFill>
                  <a:srgbClr val="7F7F7F"/>
                </a:solidFill>
              </a:rPr>
              <a:t>/2011/02/</a:t>
            </a:r>
            <a:r>
              <a:rPr lang="en-US" sz="1200" b="0" dirty="0" err="1">
                <a:solidFill>
                  <a:srgbClr val="7F7F7F"/>
                </a:solidFill>
              </a:rPr>
              <a:t>chinese</a:t>
            </a:r>
            <a:r>
              <a:rPr lang="en-US" sz="1200" b="0" dirty="0">
                <a:solidFill>
                  <a:srgbClr val="7F7F7F"/>
                </a:solidFill>
              </a:rPr>
              <a:t>-hackers-now-hitting-</a:t>
            </a:r>
            <a:r>
              <a:rPr lang="en-US" sz="1200" b="0" dirty="0" err="1" smtClean="0">
                <a:solidFill>
                  <a:srgbClr val="7F7F7F"/>
                </a:solidFill>
              </a:rPr>
              <a:t>major.html</a:t>
            </a:r>
            <a:r>
              <a:rPr lang="en-US" sz="1200" dirty="0">
                <a:solidFill>
                  <a:srgbClr val="7F7F7F"/>
                </a:solidFill>
              </a:rPr>
              <a:t/>
            </a:r>
            <a:br>
              <a:rPr lang="en-US" sz="1200" dirty="0">
                <a:solidFill>
                  <a:srgbClr val="7F7F7F"/>
                </a:solidFill>
              </a:rPr>
            </a:br>
            <a:r>
              <a:rPr lang="en-US" sz="1200" dirty="0">
                <a:solidFill>
                  <a:srgbClr val="7F7F7F"/>
                </a:solidFill>
              </a:rPr>
              <a:t>http://www.my-programming.com/2011/10/how-to-become-a-programmer</a:t>
            </a:r>
            <a:r>
              <a:rPr lang="en-US" sz="1200" dirty="0" smtClean="0">
                <a:solidFill>
                  <a:srgbClr val="7F7F7F"/>
                </a:solidFill>
              </a:rPr>
              <a:t>/</a:t>
            </a:r>
          </a:p>
          <a:p>
            <a:r>
              <a:rPr lang="en-US" sz="1200" dirty="0">
                <a:solidFill>
                  <a:srgbClr val="7F7F7F"/>
                </a:solidFill>
              </a:rPr>
              <a:t>http://</a:t>
            </a:r>
            <a:r>
              <a:rPr lang="en-US" sz="1200" dirty="0" err="1">
                <a:solidFill>
                  <a:srgbClr val="7F7F7F"/>
                </a:solidFill>
              </a:rPr>
              <a:t>www.govconexecutive.com</a:t>
            </a:r>
            <a:r>
              <a:rPr lang="en-US" sz="1200" dirty="0">
                <a:solidFill>
                  <a:srgbClr val="7F7F7F"/>
                </a:solidFill>
              </a:rPr>
              <a:t>/2011/02/executive-spotlight-joseph-</a:t>
            </a:r>
            <a:r>
              <a:rPr lang="en-US" sz="1200" dirty="0" err="1">
                <a:solidFill>
                  <a:srgbClr val="7F7F7F"/>
                </a:solidFill>
              </a:rPr>
              <a:t>cormier</a:t>
            </a:r>
            <a:r>
              <a:rPr lang="en-US" sz="1200" dirty="0">
                <a:solidFill>
                  <a:srgbClr val="7F7F7F"/>
                </a:solidFill>
              </a:rPr>
              <a:t>-of-</a:t>
            </a:r>
            <a:r>
              <a:rPr lang="en-US" sz="1200" dirty="0" err="1">
                <a:solidFill>
                  <a:srgbClr val="7F7F7F"/>
                </a:solidFill>
              </a:rPr>
              <a:t>gtec</a:t>
            </a:r>
            <a:r>
              <a:rPr lang="en-US" sz="1200" dirty="0">
                <a:solidFill>
                  <a:srgbClr val="7F7F7F"/>
                </a:solidFill>
              </a:rPr>
              <a:t>/ </a:t>
            </a:r>
            <a:endParaRPr lang="en-US" sz="1200" b="0" dirty="0">
              <a:solidFill>
                <a:srgbClr val="7F7F7F"/>
              </a:solidFill>
            </a:endParaRPr>
          </a:p>
        </p:txBody>
      </p:sp>
      <p:pic>
        <p:nvPicPr>
          <p:cNvPr id="9" name="Picture 8"/>
          <p:cNvPicPr>
            <a:picLocks noChangeAspect="1"/>
          </p:cNvPicPr>
          <p:nvPr/>
        </p:nvPicPr>
        <p:blipFill>
          <a:blip r:embed="rId4"/>
          <a:stretch>
            <a:fillRect/>
          </a:stretch>
        </p:blipFill>
        <p:spPr>
          <a:xfrm>
            <a:off x="3272656" y="3500345"/>
            <a:ext cx="3258980" cy="2171295"/>
          </a:xfrm>
          <a:prstGeom prst="rect">
            <a:avLst/>
          </a:prstGeom>
        </p:spPr>
      </p:pic>
      <p:pic>
        <p:nvPicPr>
          <p:cNvPr id="4" name="Picture 3"/>
          <p:cNvPicPr>
            <a:picLocks noChangeAspect="1"/>
          </p:cNvPicPr>
          <p:nvPr/>
        </p:nvPicPr>
        <p:blipFill>
          <a:blip r:embed="rId5"/>
          <a:stretch>
            <a:fillRect/>
          </a:stretch>
        </p:blipFill>
        <p:spPr>
          <a:xfrm>
            <a:off x="6806141" y="3500345"/>
            <a:ext cx="2183530" cy="2183530"/>
          </a:xfrm>
          <a:prstGeom prst="rect">
            <a:avLst/>
          </a:prstGeom>
        </p:spPr>
      </p:pic>
      <p:sp>
        <p:nvSpPr>
          <p:cNvPr id="5" name="Slide Number Placeholder 4"/>
          <p:cNvSpPr>
            <a:spLocks noGrp="1"/>
          </p:cNvSpPr>
          <p:nvPr>
            <p:ph type="sldNum" sz="quarter" idx="12"/>
          </p:nvPr>
        </p:nvSpPr>
        <p:spPr/>
        <p:txBody>
          <a:bodyPr/>
          <a:lstStyle/>
          <a:p>
            <a:fld id="{D68324E3-5A4C-C74B-B2E9-E42539DE6787}" type="slidenum">
              <a:rPr lang="en-US" smtClean="0"/>
              <a:t>7</a:t>
            </a:fld>
            <a:endParaRPr lang="en-US"/>
          </a:p>
        </p:txBody>
      </p:sp>
      <p:pic>
        <p:nvPicPr>
          <p:cNvPr id="7" name="Picture 6"/>
          <p:cNvPicPr>
            <a:picLocks noChangeAspect="1"/>
          </p:cNvPicPr>
          <p:nvPr/>
        </p:nvPicPr>
        <p:blipFill>
          <a:blip r:embed="rId6"/>
          <a:stretch>
            <a:fillRect/>
          </a:stretch>
        </p:blipFill>
        <p:spPr>
          <a:xfrm>
            <a:off x="304800" y="3488110"/>
            <a:ext cx="2649061" cy="2183530"/>
          </a:xfrm>
          <a:prstGeom prst="rect">
            <a:avLst/>
          </a:prstGeom>
        </p:spPr>
      </p:pic>
      <p:pic>
        <p:nvPicPr>
          <p:cNvPr id="10" name="Picture 9"/>
          <p:cNvPicPr>
            <a:picLocks noChangeAspect="1"/>
          </p:cNvPicPr>
          <p:nvPr/>
        </p:nvPicPr>
        <p:blipFill>
          <a:blip r:embed="rId7"/>
          <a:stretch>
            <a:fillRect/>
          </a:stretch>
        </p:blipFill>
        <p:spPr>
          <a:xfrm>
            <a:off x="996502" y="3359639"/>
            <a:ext cx="2662271" cy="3680029"/>
          </a:xfrm>
          <a:prstGeom prst="rect">
            <a:avLst/>
          </a:prstGeom>
        </p:spPr>
      </p:pic>
    </p:spTree>
    <p:extLst>
      <p:ext uri="{BB962C8B-B14F-4D97-AF65-F5344CB8AC3E}">
        <p14:creationId xmlns:p14="http://schemas.microsoft.com/office/powerpoint/2010/main" val="55316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96" y="152400"/>
            <a:ext cx="8534400" cy="1143000"/>
          </a:xfrm>
        </p:spPr>
        <p:txBody>
          <a:bodyPr/>
          <a:lstStyle/>
          <a:p>
            <a:r>
              <a:rPr lang="en-US" dirty="0" smtClean="0"/>
              <a:t>My SOSL Projects</a:t>
            </a:r>
            <a:endParaRPr lang="en-US" dirty="0"/>
          </a:p>
        </p:txBody>
      </p:sp>
      <p:sp>
        <p:nvSpPr>
          <p:cNvPr id="3" name="Content Placeholder 2"/>
          <p:cNvSpPr>
            <a:spLocks noGrp="1"/>
          </p:cNvSpPr>
          <p:nvPr>
            <p:ph idx="1"/>
          </p:nvPr>
        </p:nvSpPr>
        <p:spPr>
          <a:xfrm>
            <a:off x="685800" y="1371600"/>
            <a:ext cx="8077200" cy="4114800"/>
          </a:xfrm>
        </p:spPr>
        <p:txBody>
          <a:bodyPr/>
          <a:lstStyle/>
          <a:p>
            <a:r>
              <a:rPr lang="en-US" dirty="0" smtClean="0"/>
              <a:t>Security Metrics:  Non-repudiation metrics</a:t>
            </a:r>
          </a:p>
          <a:p>
            <a:r>
              <a:rPr lang="en-US" dirty="0" smtClean="0"/>
              <a:t>Human Behavior:  Security Requirements</a:t>
            </a:r>
          </a:p>
          <a:p>
            <a:r>
              <a:rPr lang="en-US" dirty="0" smtClean="0"/>
              <a:t>Security Metrics/Resilient Architectures:  Software Security Engineering</a:t>
            </a:r>
            <a:endParaRPr lang="en-US" dirty="0"/>
          </a:p>
        </p:txBody>
      </p:sp>
    </p:spTree>
    <p:extLst>
      <p:ext uri="{BB962C8B-B14F-4D97-AF65-F5344CB8AC3E}">
        <p14:creationId xmlns:p14="http://schemas.microsoft.com/office/powerpoint/2010/main" val="3369702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43000"/>
          </a:xfrm>
        </p:spPr>
        <p:txBody>
          <a:bodyPr/>
          <a:lstStyle/>
          <a:p>
            <a:r>
              <a:rPr lang="en-US" dirty="0" smtClean="0"/>
              <a:t>Non-repudiation analysis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7236884"/>
              </p:ext>
            </p:extLst>
          </p:nvPr>
        </p:nvGraphicFramePr>
        <p:xfrm>
          <a:off x="0" y="3581400"/>
          <a:ext cx="9251576" cy="2438400"/>
        </p:xfrm>
        <a:graphic>
          <a:graphicData uri="http://schemas.openxmlformats.org/presentationml/2006/ole">
            <mc:AlternateContent xmlns:mc="http://schemas.openxmlformats.org/markup-compatibility/2006">
              <mc:Choice xmlns:v="urn:schemas-microsoft-com:vml" Requires="v">
                <p:oleObj spid="_x0000_s1033" name="Document" r:id="rId3" imgW="6553200" imgH="1727200" progId="Word.Document.12">
                  <p:embed/>
                </p:oleObj>
              </mc:Choice>
              <mc:Fallback>
                <p:oleObj name="Document" r:id="rId3" imgW="6553200" imgH="1727200" progId="Word.Document.12">
                  <p:embed/>
                  <p:pic>
                    <p:nvPicPr>
                      <p:cNvPr id="0" name=""/>
                      <p:cNvPicPr/>
                      <p:nvPr/>
                    </p:nvPicPr>
                    <p:blipFill>
                      <a:blip r:embed="rId4"/>
                      <a:stretch>
                        <a:fillRect/>
                      </a:stretch>
                    </p:blipFill>
                    <p:spPr>
                      <a:xfrm>
                        <a:off x="0" y="3581400"/>
                        <a:ext cx="9251576" cy="2438400"/>
                      </a:xfrm>
                      <a:prstGeom prst="rect">
                        <a:avLst/>
                      </a:prstGeom>
                    </p:spPr>
                  </p:pic>
                </p:oleObj>
              </mc:Fallback>
            </mc:AlternateContent>
          </a:graphicData>
        </a:graphic>
      </p:graphicFrame>
      <p:sp>
        <p:nvSpPr>
          <p:cNvPr id="3" name="Rectangle 2"/>
          <p:cNvSpPr/>
          <p:nvPr/>
        </p:nvSpPr>
        <p:spPr>
          <a:xfrm>
            <a:off x="609600" y="1219200"/>
            <a:ext cx="7884303" cy="2585323"/>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Basic Questio</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Can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forensics be performed on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log files?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2805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8617</TotalTime>
  <Words>1462</Words>
  <Application>Microsoft Macintosh PowerPoint</Application>
  <PresentationFormat>On-screen Show (4:3)</PresentationFormat>
  <Paragraphs>73</Paragraphs>
  <Slides>12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Design</vt:lpstr>
      <vt:lpstr>Microsoft Word Document</vt:lpstr>
      <vt:lpstr>The Science of Cyber Security</vt:lpstr>
      <vt:lpstr> NSA Science of Security Lablet (SoSL)</vt:lpstr>
      <vt:lpstr>Hard Problem 1: Scalability and Composability</vt:lpstr>
      <vt:lpstr>Hard Problem 2: Policy-Governed Secure Collaboration</vt:lpstr>
      <vt:lpstr>Hard Problem 3: Predictive Security Metrics</vt:lpstr>
      <vt:lpstr>Hard Problem 4: Resilient Architectures</vt:lpstr>
      <vt:lpstr>Hard Problem 5:  Human Behavior</vt:lpstr>
      <vt:lpstr>My SOSL Projects</vt:lpstr>
      <vt:lpstr>Non-repudiation analysis</vt:lpstr>
      <vt:lpstr>Extracting Security Requirements</vt:lpstr>
      <vt:lpstr>Software Security Engineering</vt:lpstr>
      <vt:lpstr>NCSU Science of Security Community Meeting</vt:lpstr>
    </vt:vector>
  </TitlesOfParts>
  <Company>NCSU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Creative Services</dc:creator>
  <cp:lastModifiedBy>Laurie Williams</cp:lastModifiedBy>
  <cp:revision>340</cp:revision>
  <dcterms:created xsi:type="dcterms:W3CDTF">2010-08-17T14:46:35Z</dcterms:created>
  <dcterms:modified xsi:type="dcterms:W3CDTF">2013-09-23T15:54:48Z</dcterms:modified>
</cp:coreProperties>
</file>