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61" r:id="rId2"/>
    <p:sldId id="262" r:id="rId3"/>
    <p:sldId id="257" r:id="rId4"/>
    <p:sldId id="258" r:id="rId5"/>
    <p:sldId id="259" r:id="rId6"/>
    <p:sldId id="264" r:id="rId7"/>
    <p:sldId id="265" r:id="rId8"/>
    <p:sldId id="260" r:id="rId9"/>
  </p:sldIdLst>
  <p:sldSz cx="21336000" cy="13335000"/>
  <p:notesSz cx="6858000" cy="9144000"/>
  <p:defaultTextStyle>
    <a:defPPr>
      <a:defRPr lang="en-US"/>
    </a:defPPr>
    <a:lvl1pPr marL="77788" indent="-77788" algn="l" defTabSz="1778000" rtl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Verdana" panose="020B0604030504040204" pitchFamily="34" charset="0"/>
        <a:ea typeface="MS PGothic" panose="020B0600070205080204" pitchFamily="34" charset="-128"/>
        <a:cs typeface="+mn-cs"/>
        <a:sym typeface="Verdana" panose="020B0604030504040204" pitchFamily="34" charset="0"/>
      </a:defRPr>
    </a:lvl1pPr>
    <a:lvl2pPr marL="420688" indent="36513" algn="l" defTabSz="1778000" rtl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Verdana" panose="020B0604030504040204" pitchFamily="34" charset="0"/>
        <a:ea typeface="MS PGothic" panose="020B0600070205080204" pitchFamily="34" charset="-128"/>
        <a:cs typeface="+mn-cs"/>
        <a:sym typeface="Verdana" panose="020B0604030504040204" pitchFamily="34" charset="0"/>
      </a:defRPr>
    </a:lvl2pPr>
    <a:lvl3pPr marL="763588" indent="150813" algn="l" defTabSz="1778000" rtl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Verdana" panose="020B0604030504040204" pitchFamily="34" charset="0"/>
        <a:ea typeface="MS PGothic" panose="020B0600070205080204" pitchFamily="34" charset="-128"/>
        <a:cs typeface="+mn-cs"/>
        <a:sym typeface="Verdana" panose="020B0604030504040204" pitchFamily="34" charset="0"/>
      </a:defRPr>
    </a:lvl3pPr>
    <a:lvl4pPr marL="1106488" indent="265113" algn="l" defTabSz="1778000" rtl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Verdana" panose="020B0604030504040204" pitchFamily="34" charset="0"/>
        <a:ea typeface="MS PGothic" panose="020B0600070205080204" pitchFamily="34" charset="-128"/>
        <a:cs typeface="+mn-cs"/>
        <a:sym typeface="Verdana" panose="020B0604030504040204" pitchFamily="34" charset="0"/>
      </a:defRPr>
    </a:lvl4pPr>
    <a:lvl5pPr marL="1449388" indent="379413" algn="l" defTabSz="1778000" rtl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Verdana" panose="020B0604030504040204" pitchFamily="34" charset="0"/>
        <a:ea typeface="MS PGothic" panose="020B0600070205080204" pitchFamily="34" charset="-128"/>
        <a:cs typeface="+mn-cs"/>
        <a:sym typeface="Verdana" panose="020B0604030504040204" pitchFamily="34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Verdana" panose="020B0604030504040204" pitchFamily="34" charset="0"/>
        <a:ea typeface="MS PGothic" panose="020B0600070205080204" pitchFamily="34" charset="-128"/>
        <a:cs typeface="+mn-cs"/>
        <a:sym typeface="Verdana" panose="020B0604030504040204" pitchFamily="34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Verdana" panose="020B0604030504040204" pitchFamily="34" charset="0"/>
        <a:ea typeface="MS PGothic" panose="020B0600070205080204" pitchFamily="34" charset="-128"/>
        <a:cs typeface="+mn-cs"/>
        <a:sym typeface="Verdana" panose="020B0604030504040204" pitchFamily="34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Verdana" panose="020B0604030504040204" pitchFamily="34" charset="0"/>
        <a:ea typeface="MS PGothic" panose="020B0600070205080204" pitchFamily="34" charset="-128"/>
        <a:cs typeface="+mn-cs"/>
        <a:sym typeface="Verdana" panose="020B0604030504040204" pitchFamily="34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Verdana" panose="020B0604030504040204" pitchFamily="34" charset="0"/>
        <a:ea typeface="MS PGothic" panose="020B0600070205080204" pitchFamily="34" charset="-128"/>
        <a:cs typeface="+mn-cs"/>
        <a:sym typeface="Verdana" panose="020B060403050404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00">
          <p15:clr>
            <a:srgbClr val="A4A3A4"/>
          </p15:clr>
        </p15:guide>
        <p15:guide id="2" pos="67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152" y="-808"/>
      </p:cViewPr>
      <p:guideLst>
        <p:guide orient="horz" pos="4200"/>
        <p:guide pos="67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Lucida Grande" charset="0"/>
              </a:rPr>
              <a:t>Second level</a:t>
            </a:r>
          </a:p>
          <a:p>
            <a:pPr lvl="2"/>
            <a:r>
              <a:rPr lang="en-US" noProof="0" smtClean="0">
                <a:sym typeface="Lucida Grande" charset="0"/>
              </a:rPr>
              <a:t>Third level</a:t>
            </a:r>
          </a:p>
          <a:p>
            <a:pPr lvl="3"/>
            <a:r>
              <a:rPr lang="en-US" noProof="0" smtClean="0">
                <a:sym typeface="Lucida Grande" charset="0"/>
              </a:rPr>
              <a:t>Fourth level</a:t>
            </a:r>
          </a:p>
          <a:p>
            <a:pPr lvl="4"/>
            <a:r>
              <a:rPr lang="en-US" noProof="0" smtClean="0">
                <a:sym typeface="Lucida Grand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2770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130300" rtl="0" eaLnBrk="0" fontAlgn="base" hangingPunct="0">
      <a:spcBef>
        <a:spcPct val="0"/>
      </a:spcBef>
      <a:spcAft>
        <a:spcPct val="0"/>
      </a:spcAft>
      <a:defRPr sz="1100" kern="1200">
        <a:solidFill>
          <a:srgbClr val="000000"/>
        </a:solidFill>
        <a:latin typeface="Lucida Grande" charset="0"/>
        <a:ea typeface="MS PGothic" panose="020B0600070205080204" pitchFamily="34" charset="-128"/>
        <a:cs typeface="Lucida Grande" charset="0"/>
        <a:sym typeface="Lucida Grande" charset="0"/>
      </a:defRPr>
    </a:lvl1pPr>
    <a:lvl2pPr marL="228600" algn="l" defTabSz="1130300" rtl="0" eaLnBrk="0" fontAlgn="base" hangingPunct="0">
      <a:spcBef>
        <a:spcPct val="0"/>
      </a:spcBef>
      <a:spcAft>
        <a:spcPct val="0"/>
      </a:spcAft>
      <a:defRPr sz="11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2pPr>
    <a:lvl3pPr marL="457200" algn="l" defTabSz="1130300" rtl="0" eaLnBrk="0" fontAlgn="base" hangingPunct="0">
      <a:spcBef>
        <a:spcPct val="0"/>
      </a:spcBef>
      <a:spcAft>
        <a:spcPct val="0"/>
      </a:spcAft>
      <a:defRPr sz="11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3pPr>
    <a:lvl4pPr marL="685800" algn="l" defTabSz="1130300" rtl="0" eaLnBrk="0" fontAlgn="base" hangingPunct="0">
      <a:spcBef>
        <a:spcPct val="0"/>
      </a:spcBef>
      <a:spcAft>
        <a:spcPct val="0"/>
      </a:spcAft>
      <a:defRPr sz="11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4pPr>
    <a:lvl5pPr marL="914400" algn="l" defTabSz="1130300" rtl="0" eaLnBrk="0" fontAlgn="base" hangingPunct="0">
      <a:spcBef>
        <a:spcPct val="0"/>
      </a:spcBef>
      <a:spcAft>
        <a:spcPct val="0"/>
      </a:spcAft>
      <a:defRPr sz="11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39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1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68600" y="533400"/>
            <a:ext cx="4800600" cy="11379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14249400" cy="1137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2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01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90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0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7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5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05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568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236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/>
          </p:cNvSpPr>
          <p:nvPr/>
        </p:nvSpPr>
        <p:spPr bwMode="auto">
          <a:xfrm>
            <a:off x="-152400" y="-127000"/>
            <a:ext cx="21640800" cy="13614400"/>
          </a:xfrm>
          <a:custGeom>
            <a:avLst/>
            <a:gdLst>
              <a:gd name="T0" fmla="*/ 10820400 w 21600"/>
              <a:gd name="T1" fmla="*/ 6807200 h 21600"/>
              <a:gd name="T2" fmla="*/ 10820400 w 21600"/>
              <a:gd name="T3" fmla="*/ 6807200 h 21600"/>
              <a:gd name="T4" fmla="*/ 10820400 w 21600"/>
              <a:gd name="T5" fmla="*/ 6807200 h 21600"/>
              <a:gd name="T6" fmla="*/ 10820400 w 21600"/>
              <a:gd name="T7" fmla="*/ 68072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1026" name="Picture 2" descr="droppedImag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0" y="11707813"/>
            <a:ext cx="32766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MS PGothic" panose="020B0600070205080204" pitchFamily="34" charset="-128"/>
          <a:cs typeface="+mj-cs"/>
          <a:sym typeface="Helvetica" panose="020B06040202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MS PGothic" panose="020B0600070205080204" pitchFamily="34" charset="-128"/>
          <a:cs typeface="Helvetica" charset="0"/>
          <a:sym typeface="Helvetica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MS PGothic" panose="020B0600070205080204" pitchFamily="34" charset="-128"/>
          <a:cs typeface="Helvetica" charset="0"/>
          <a:sym typeface="Helvetica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MS PGothic" panose="020B0600070205080204" pitchFamily="34" charset="-128"/>
          <a:cs typeface="Helvetica" charset="0"/>
          <a:sym typeface="Helvetica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MS PGothic" panose="020B0600070205080204" pitchFamily="34" charset="-128"/>
          <a:cs typeface="Helvetica" charset="0"/>
          <a:sym typeface="Helvetica" panose="020B0604020202020204" pitchFamily="34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MS PGothic" panose="020B0600070205080204" pitchFamily="34" charset="-128"/>
          <a:cs typeface="+mn-cs"/>
          <a:sym typeface="Helvetica" panose="020B0604020202020204" pitchFamily="34" charset="0"/>
        </a:defRPr>
      </a:lvl1pPr>
      <a:lvl2pPr marL="228600" indent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panose="020B0604020202020204" pitchFamily="34" charset="0"/>
        </a:defRPr>
      </a:lvl2pPr>
      <a:lvl3pPr marL="457200" indent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panose="020B0604020202020204" pitchFamily="34" charset="0"/>
        </a:defRPr>
      </a:lvl3pPr>
      <a:lvl4pPr marL="685800" indent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panose="020B0604020202020204" pitchFamily="34" charset="0"/>
        </a:defRPr>
      </a:lvl4pPr>
      <a:lvl5pPr marL="914400" indent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panose="020B0604020202020204" pitchFamily="34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csc.ncsu.edu/people/healey" TargetMode="External"/><Relationship Id="rId12" Type="http://schemas.openxmlformats.org/officeDocument/2006/relationships/hyperlink" Target="http://www.csc.ncsu.edu/faculty/anyanwu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c.ncsu.edu/people/nfsamato" TargetMode="External"/><Relationship Id="rId3" Type="http://schemas.openxmlformats.org/officeDocument/2006/relationships/hyperlink" Target="http://liquidnarrative.csc.ncsu.edu/index.php/people/michaels-page" TargetMode="External"/><Relationship Id="rId4" Type="http://schemas.openxmlformats.org/officeDocument/2006/relationships/hyperlink" Target="http://dutta.csc.ncsu.edu/" TargetMode="External"/><Relationship Id="rId5" Type="http://schemas.openxmlformats.org/officeDocument/2006/relationships/hyperlink" Target="http://www.csc.ncsu.edu/people/rkavent" TargetMode="External"/><Relationship Id="rId6" Type="http://schemas.openxmlformats.org/officeDocument/2006/relationships/hyperlink" Target="http://watson.csc.ncsu.edu/" TargetMode="External"/><Relationship Id="rId7" Type="http://schemas.openxmlformats.org/officeDocument/2006/relationships/hyperlink" Target="http://www.csc.ncsu.edu/people/mpsingh" TargetMode="External"/><Relationship Id="rId8" Type="http://schemas.openxmlformats.org/officeDocument/2006/relationships/hyperlink" Target="http://collaboration.csc.ncsu.edu/laurie/" TargetMode="External"/><Relationship Id="rId9" Type="http://schemas.openxmlformats.org/officeDocument/2006/relationships/hyperlink" Target="http://www.csc.ncsu.edu/people/tmbarnes" TargetMode="External"/><Relationship Id="rId10" Type="http://schemas.openxmlformats.org/officeDocument/2006/relationships/hyperlink" Target="http://www.csc.ncsu.edu/faculty/bdsullivan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Screen Shot 2014-03-13 at 8.42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5" y="-114300"/>
            <a:ext cx="21815425" cy="136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/>
        </p:nvSpPr>
        <p:spPr bwMode="auto">
          <a:xfrm>
            <a:off x="-152400" y="-127000"/>
            <a:ext cx="21640800" cy="13614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5pPr>
            <a:lvl6pPr marL="2514600" indent="-228600" defTabSz="17780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6pPr>
            <a:lvl7pPr marL="2971800" indent="-228600" defTabSz="17780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7pPr>
            <a:lvl8pPr marL="3429000" indent="-228600" defTabSz="17780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8pPr>
            <a:lvl9pPr marL="3886200" indent="-228600" defTabSz="17780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9pPr>
          </a:lstStyle>
          <a:p>
            <a:pPr eaLnBrk="1"/>
            <a:endParaRPr lang="en-US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0" y="11707813"/>
            <a:ext cx="32766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/>
          </p:cNvSpPr>
          <p:nvPr/>
        </p:nvSpPr>
        <p:spPr bwMode="auto">
          <a:xfrm>
            <a:off x="1143000" y="2019299"/>
            <a:ext cx="18821400" cy="968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79022" bIns="0"/>
          <a:lstStyle>
            <a:lvl1pPr marL="515938" indent="-438150" eaLnBrk="0"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5pPr>
            <a:lvl6pPr marL="2514600" indent="-228600" defTabSz="17780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6pPr>
            <a:lvl7pPr marL="2971800" indent="-228600" defTabSz="17780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7pPr>
            <a:lvl8pPr marL="3429000" indent="-228600" defTabSz="17780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8pPr>
            <a:lvl9pPr marL="3886200" indent="-228600" defTabSz="17780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9pPr>
          </a:lstStyle>
          <a:p>
            <a:pPr eaLnBrk="1">
              <a:spcBef>
                <a:spcPts val="245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4000" dirty="0" smtClean="0">
                <a:solidFill>
                  <a:srgbClr val="FFFFFF"/>
                </a:solidFill>
              </a:rPr>
              <a:t>10 </a:t>
            </a:r>
            <a:r>
              <a:rPr lang="en-US" altLang="en-US" sz="4000" dirty="0">
                <a:solidFill>
                  <a:srgbClr val="FFFFFF"/>
                </a:solidFill>
              </a:rPr>
              <a:t>Colleges / 282 Fields of Study / &gt;34,000 students</a:t>
            </a:r>
          </a:p>
          <a:p>
            <a:pPr eaLnBrk="1">
              <a:spcBef>
                <a:spcPts val="245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4000" dirty="0" smtClean="0">
                <a:solidFill>
                  <a:srgbClr val="FFFFFF"/>
                </a:solidFill>
              </a:rPr>
              <a:t>Among the most productive research universities: &gt;$</a:t>
            </a:r>
            <a:r>
              <a:rPr lang="en-US" altLang="en-US" sz="4000" dirty="0">
                <a:solidFill>
                  <a:srgbClr val="FFFFFF"/>
                </a:solidFill>
              </a:rPr>
              <a:t>400M annually in research </a:t>
            </a:r>
            <a:r>
              <a:rPr lang="en-US" altLang="en-US" sz="4000" dirty="0" smtClean="0">
                <a:solidFill>
                  <a:srgbClr val="FFFFFF"/>
                </a:solidFill>
              </a:rPr>
              <a:t>activities</a:t>
            </a:r>
          </a:p>
          <a:p>
            <a:pPr eaLnBrk="1">
              <a:spcBef>
                <a:spcPts val="245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4000" dirty="0" smtClean="0">
                <a:solidFill>
                  <a:srgbClr val="FFFFFF"/>
                </a:solidFill>
              </a:rPr>
              <a:t>Patents (&gt;800 </a:t>
            </a:r>
            <a:r>
              <a:rPr lang="en-US" altLang="en-US" sz="4000" dirty="0">
                <a:solidFill>
                  <a:srgbClr val="FFFFFF"/>
                </a:solidFill>
              </a:rPr>
              <a:t>U.S</a:t>
            </a:r>
            <a:r>
              <a:rPr lang="en-US" altLang="en-US" sz="4000" dirty="0" smtClean="0">
                <a:solidFill>
                  <a:srgbClr val="FFFFFF"/>
                </a:solidFill>
              </a:rPr>
              <a:t>.; &gt;1,500 worldwide); &gt;400 </a:t>
            </a:r>
            <a:r>
              <a:rPr lang="en-US" altLang="en-US" sz="4000" dirty="0">
                <a:solidFill>
                  <a:srgbClr val="FFFFFF"/>
                </a:solidFill>
              </a:rPr>
              <a:t>consumer products</a:t>
            </a:r>
          </a:p>
          <a:p>
            <a:pPr eaLnBrk="1">
              <a:spcBef>
                <a:spcPts val="245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FFFFFF"/>
                </a:solidFill>
              </a:rPr>
              <a:t>Top 15 </a:t>
            </a:r>
            <a:r>
              <a:rPr lang="en-US" altLang="en-US" sz="4000" dirty="0" smtClean="0">
                <a:solidFill>
                  <a:srgbClr val="FFFFFF"/>
                </a:solidFill>
              </a:rPr>
              <a:t>nationally: &gt;800 </a:t>
            </a:r>
            <a:r>
              <a:rPr lang="en-US" altLang="en-US" sz="4000" dirty="0">
                <a:solidFill>
                  <a:srgbClr val="FFFFFF"/>
                </a:solidFill>
              </a:rPr>
              <a:t>license agreements with industry partners </a:t>
            </a:r>
          </a:p>
          <a:p>
            <a:pPr eaLnBrk="1">
              <a:spcBef>
                <a:spcPts val="245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FFFFFF"/>
                </a:solidFill>
              </a:rPr>
              <a:t>Only university </a:t>
            </a:r>
            <a:r>
              <a:rPr lang="en-US" altLang="en-US" sz="4000" dirty="0" smtClean="0">
                <a:solidFill>
                  <a:srgbClr val="FFFFFF"/>
                </a:solidFill>
              </a:rPr>
              <a:t>leading </a:t>
            </a:r>
            <a:r>
              <a:rPr lang="en-US" altLang="en-US" sz="4000" dirty="0">
                <a:solidFill>
                  <a:srgbClr val="FFFFFF"/>
                </a:solidFill>
              </a:rPr>
              <a:t>two National Science Foundation Engineering Research Centers, and one of only three universities to ever house three </a:t>
            </a:r>
            <a:r>
              <a:rPr lang="en-US" altLang="en-US" sz="4000" dirty="0" smtClean="0">
                <a:solidFill>
                  <a:srgbClr val="FFFFFF"/>
                </a:solidFill>
              </a:rPr>
              <a:t>ERCs</a:t>
            </a:r>
          </a:p>
          <a:p>
            <a:pPr eaLnBrk="1">
              <a:spcBef>
                <a:spcPts val="245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4000" dirty="0" smtClean="0">
                <a:solidFill>
                  <a:srgbClr val="FFFFFF"/>
                </a:solidFill>
              </a:rPr>
              <a:t>Laboratory for Analytic Sciences (LAS): university-wide initiative with sizable </a:t>
            </a:r>
            <a:r>
              <a:rPr lang="en-US" altLang="en-US" sz="4000" smtClean="0">
                <a:solidFill>
                  <a:srgbClr val="FFFFFF"/>
                </a:solidFill>
              </a:rPr>
              <a:t>CSC presence</a:t>
            </a:r>
            <a:endParaRPr lang="en-US" altLang="en-US" sz="4000" dirty="0" smtClean="0">
              <a:solidFill>
                <a:srgbClr val="FFFFFF"/>
              </a:solidFill>
            </a:endParaRPr>
          </a:p>
        </p:txBody>
      </p:sp>
      <p:sp>
        <p:nvSpPr>
          <p:cNvPr id="4101" name="Rectangle 6"/>
          <p:cNvSpPr>
            <a:spLocks/>
          </p:cNvSpPr>
          <p:nvPr/>
        </p:nvSpPr>
        <p:spPr bwMode="auto">
          <a:xfrm>
            <a:off x="1358900" y="622300"/>
            <a:ext cx="142240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79022" bIns="0" anchor="b"/>
          <a:lstStyle>
            <a:lvl1pPr eaLnBrk="0"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5pPr>
            <a:lvl6pPr marL="2514600" indent="-228600" defTabSz="17780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6pPr>
            <a:lvl7pPr marL="2971800" indent="-228600" defTabSz="17780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7pPr>
            <a:lvl8pPr marL="3429000" indent="-228600" defTabSz="17780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8pPr>
            <a:lvl9pPr marL="3886200" indent="-228600" defTabSz="17780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9pPr>
          </a:lstStyle>
          <a:p>
            <a:pPr eaLnBrk="1"/>
            <a:r>
              <a:rPr lang="en-US" altLang="en-US" sz="7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North Carolina State University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/>
          </p:cNvSpPr>
          <p:nvPr/>
        </p:nvSpPr>
        <p:spPr bwMode="auto">
          <a:xfrm>
            <a:off x="1435100" y="2416175"/>
            <a:ext cx="14541500" cy="7683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63550" indent="-423863" eaLnBrk="0"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5pPr>
            <a:lvl6pPr marL="2514600" indent="-228600" defTabSz="17780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6pPr>
            <a:lvl7pPr marL="2971800" indent="-228600" defTabSz="17780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7pPr>
            <a:lvl8pPr marL="3429000" indent="-228600" defTabSz="17780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8pPr>
            <a:lvl9pPr marL="3886200" indent="-228600" defTabSz="17780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9pPr>
          </a:lstStyle>
          <a:p>
            <a:pPr eaLnBrk="1">
              <a:spcBef>
                <a:spcPts val="3300"/>
              </a:spcBef>
              <a:buClr>
                <a:srgbClr val="FF26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Part of the NCSU College of Engineering</a:t>
            </a:r>
          </a:p>
          <a:p>
            <a:pPr eaLnBrk="1">
              <a:spcBef>
                <a:spcPts val="3300"/>
              </a:spcBef>
              <a:buClr>
                <a:srgbClr val="FF26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Among </a:t>
            </a:r>
            <a:r>
              <a:rPr lang="en-US" altLang="en-US" sz="4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 l</a:t>
            </a:r>
            <a:r>
              <a:rPr lang="en-US" altLang="ja-JP" sz="4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argest </a:t>
            </a:r>
            <a:r>
              <a:rPr lang="en-US" altLang="ja-JP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and </a:t>
            </a:r>
            <a:r>
              <a:rPr lang="en-US" altLang="ja-JP" sz="4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oldest Computer Science departments</a:t>
            </a:r>
            <a:endParaRPr lang="en-US" altLang="ja-JP" sz="4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>
              <a:spcBef>
                <a:spcPts val="3300"/>
              </a:spcBef>
              <a:buClr>
                <a:srgbClr val="FF26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Current </a:t>
            </a:r>
            <a:r>
              <a:rPr lang="en-US" altLang="en-US" sz="4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active research funding </a:t>
            </a:r>
            <a:r>
              <a:rPr lang="en-US" alt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~ $44M</a:t>
            </a:r>
          </a:p>
          <a:p>
            <a:pPr eaLnBrk="1">
              <a:spcBef>
                <a:spcPts val="3300"/>
              </a:spcBef>
              <a:buClr>
                <a:srgbClr val="FF26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4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12 research </a:t>
            </a:r>
            <a:r>
              <a:rPr lang="en-US" alt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centers and more than 35 labs </a:t>
            </a:r>
            <a:r>
              <a:rPr lang="en-US" altLang="en-US" sz="4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and </a:t>
            </a:r>
            <a:r>
              <a:rPr lang="en-US" alt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groups</a:t>
            </a:r>
            <a:r>
              <a:rPr lang="en-US" altLang="en-US" sz="4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lvl="1" eaLnBrk="1">
              <a:spcBef>
                <a:spcPts val="3300"/>
              </a:spcBef>
              <a:buClr>
                <a:srgbClr val="FF26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4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Center for Educational Informatics</a:t>
            </a:r>
          </a:p>
          <a:p>
            <a:pPr lvl="1" eaLnBrk="1">
              <a:spcBef>
                <a:spcPts val="3300"/>
              </a:spcBef>
              <a:buClr>
                <a:srgbClr val="FF26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4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Digital Games Research Center</a:t>
            </a:r>
          </a:p>
          <a:p>
            <a:pPr lvl="1" eaLnBrk="1">
              <a:spcBef>
                <a:spcPts val="3300"/>
              </a:spcBef>
              <a:buClr>
                <a:srgbClr val="FF26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4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Science of Security Lablet</a:t>
            </a:r>
            <a:endParaRPr lang="en-US" altLang="en-US" sz="4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>
              <a:spcBef>
                <a:spcPts val="3300"/>
              </a:spcBef>
              <a:buClr>
                <a:srgbClr val="FF26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24 faculty have received NSF Early Career Awards</a:t>
            </a:r>
            <a:endParaRPr lang="en-US" altLang="en-US" sz="4400" dirty="0"/>
          </a:p>
        </p:txBody>
      </p:sp>
      <p:sp>
        <p:nvSpPr>
          <p:cNvPr id="4099" name="AutoShape 3"/>
          <p:cNvSpPr>
            <a:spLocks/>
          </p:cNvSpPr>
          <p:nvPr/>
        </p:nvSpPr>
        <p:spPr bwMode="auto">
          <a:xfrm>
            <a:off x="1333500" y="889000"/>
            <a:ext cx="14224000" cy="1092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indent="0">
              <a:buClr>
                <a:srgbClr val="B6192B"/>
              </a:buClr>
              <a:buFont typeface="Arial" charset="0"/>
              <a:buNone/>
              <a:defRPr/>
            </a:pPr>
            <a:r>
              <a:rPr lang="en-US" sz="7000">
                <a:solidFill>
                  <a:srgbClr val="FF26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Department of Computer Science</a:t>
            </a:r>
            <a:endParaRPr lang="en-US">
              <a:latin typeface="Verdana" charset="0"/>
              <a:ea typeface="ＭＳ Ｐゴシック" charset="0"/>
              <a:cs typeface="Verdana" charset="0"/>
              <a:sym typeface="Verdan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838200" y="2133600"/>
            <a:ext cx="15798800" cy="9944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54025" indent="-376238" eaLnBrk="0"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5pPr>
            <a:lvl6pPr marL="2514600" indent="-228600" defTabSz="17780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6pPr>
            <a:lvl7pPr marL="2971800" indent="-228600" defTabSz="17780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7pPr>
            <a:lvl8pPr marL="3429000" indent="-228600" defTabSz="17780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8pPr>
            <a:lvl9pPr marL="3886200" indent="-228600" defTabSz="17780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Verdana" panose="020B0604030504040204" pitchFamily="34" charset="0"/>
              </a:defRPr>
            </a:lvl9pPr>
          </a:lstStyle>
          <a:p>
            <a:pPr eaLnBrk="1">
              <a:spcBef>
                <a:spcPts val="2600"/>
              </a:spcBef>
              <a:buClr>
                <a:srgbClr val="FF26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4000" dirty="0" smtClean="0">
                <a:solidFill>
                  <a:srgbClr val="FFFFFF"/>
                </a:solidFill>
              </a:rPr>
              <a:t>NSA </a:t>
            </a:r>
            <a:r>
              <a:rPr lang="en-US" altLang="en-US" sz="4000" b="1" dirty="0">
                <a:solidFill>
                  <a:srgbClr val="FFFFFF"/>
                </a:solidFill>
              </a:rPr>
              <a:t>Center of Academic Excellence in Information Assurance </a:t>
            </a:r>
            <a:r>
              <a:rPr lang="en-US" altLang="en-US" sz="4000" b="1" dirty="0" smtClean="0">
                <a:solidFill>
                  <a:srgbClr val="FFFFFF"/>
                </a:solidFill>
              </a:rPr>
              <a:t>Research</a:t>
            </a:r>
            <a:endParaRPr lang="en-US" altLang="en-US" sz="4000" dirty="0">
              <a:solidFill>
                <a:srgbClr val="FFFFFF"/>
              </a:solidFill>
            </a:endParaRPr>
          </a:p>
          <a:p>
            <a:pPr eaLnBrk="1">
              <a:spcBef>
                <a:spcPts val="2600"/>
              </a:spcBef>
              <a:buClr>
                <a:srgbClr val="FF26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4000" b="1" dirty="0">
                <a:solidFill>
                  <a:srgbClr val="FFFFFF"/>
                </a:solidFill>
              </a:rPr>
              <a:t>MCS distance </a:t>
            </a:r>
            <a:r>
              <a:rPr lang="en-US" altLang="en-US" sz="4000" b="1" dirty="0" err="1">
                <a:solidFill>
                  <a:srgbClr val="FFFFFF"/>
                </a:solidFill>
              </a:rPr>
              <a:t>ed</a:t>
            </a:r>
            <a:r>
              <a:rPr lang="en-US" altLang="en-US" sz="4000" b="1" dirty="0">
                <a:solidFill>
                  <a:srgbClr val="FFFFFF"/>
                </a:solidFill>
              </a:rPr>
              <a:t> degree</a:t>
            </a:r>
            <a:r>
              <a:rPr lang="en-US" altLang="en-US" sz="4000" dirty="0">
                <a:solidFill>
                  <a:srgbClr val="FFFFFF"/>
                </a:solidFill>
              </a:rPr>
              <a:t> ranks 3rd by GetEducated.com as </a:t>
            </a:r>
            <a:r>
              <a:rPr lang="ja-JP" altLang="en-US" sz="4000" b="1" dirty="0">
                <a:solidFill>
                  <a:srgbClr val="FFFFFF"/>
                </a:solidFill>
              </a:rPr>
              <a:t>“</a:t>
            </a:r>
            <a:r>
              <a:rPr lang="en-US" altLang="ja-JP" sz="4000" b="1" dirty="0">
                <a:solidFill>
                  <a:srgbClr val="FFFFFF"/>
                </a:solidFill>
              </a:rPr>
              <a:t>Best Buy Online Graduate Degree in CSC</a:t>
            </a:r>
            <a:r>
              <a:rPr lang="ja-JP" altLang="en-US" sz="4000" b="1" dirty="0" smtClean="0">
                <a:solidFill>
                  <a:srgbClr val="FFFFFF"/>
                </a:solidFill>
              </a:rPr>
              <a:t>”</a:t>
            </a:r>
            <a:endParaRPr lang="en-US" altLang="ja-JP" sz="4000" dirty="0">
              <a:solidFill>
                <a:srgbClr val="FFFFFF"/>
              </a:solidFill>
            </a:endParaRPr>
          </a:p>
          <a:p>
            <a:pPr eaLnBrk="1">
              <a:spcBef>
                <a:spcPts val="2600"/>
              </a:spcBef>
              <a:buClr>
                <a:srgbClr val="FF26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4000" b="1" dirty="0" smtClean="0">
                <a:solidFill>
                  <a:srgbClr val="FFFFFF"/>
                </a:solidFill>
              </a:rPr>
              <a:t>MSCN program (joint with ECE)</a:t>
            </a:r>
          </a:p>
          <a:p>
            <a:pPr eaLnBrk="1">
              <a:spcBef>
                <a:spcPts val="2600"/>
              </a:spcBef>
              <a:buClr>
                <a:srgbClr val="FF26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4000" b="1" dirty="0" smtClean="0">
                <a:solidFill>
                  <a:srgbClr val="FFFFFF"/>
                </a:solidFill>
              </a:rPr>
              <a:t>Game </a:t>
            </a:r>
            <a:r>
              <a:rPr lang="en-US" altLang="en-US" sz="4000" b="1" dirty="0">
                <a:solidFill>
                  <a:srgbClr val="FFFFFF"/>
                </a:solidFill>
              </a:rPr>
              <a:t>Development </a:t>
            </a:r>
            <a:r>
              <a:rPr lang="en-US" altLang="en-US" sz="4000" b="1" dirty="0" smtClean="0">
                <a:solidFill>
                  <a:srgbClr val="FFFFFF"/>
                </a:solidFill>
              </a:rPr>
              <a:t>Concentration</a:t>
            </a:r>
            <a:endParaRPr lang="en-US" altLang="en-US" sz="4000" dirty="0">
              <a:solidFill>
                <a:srgbClr val="FFFFFF"/>
              </a:solidFill>
            </a:endParaRPr>
          </a:p>
          <a:p>
            <a:pPr eaLnBrk="1">
              <a:spcBef>
                <a:spcPts val="2600"/>
              </a:spcBef>
              <a:buClr>
                <a:srgbClr val="FF26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4000" b="1" dirty="0">
                <a:solidFill>
                  <a:srgbClr val="FFFFFF"/>
                </a:solidFill>
              </a:rPr>
              <a:t>Dr. Don </a:t>
            </a:r>
            <a:r>
              <a:rPr lang="en-US" altLang="en-US" sz="4000" b="1" dirty="0" err="1">
                <a:solidFill>
                  <a:srgbClr val="FFFFFF"/>
                </a:solidFill>
              </a:rPr>
              <a:t>Bitzer</a:t>
            </a:r>
            <a:r>
              <a:rPr lang="en-US" altLang="en-US" sz="4000" dirty="0">
                <a:solidFill>
                  <a:srgbClr val="FFFFFF"/>
                </a:solidFill>
              </a:rPr>
              <a:t>, Distinguished University Research Professor and co-inventor of flat plasma display, </a:t>
            </a:r>
            <a:r>
              <a:rPr lang="en-US" altLang="en-US" sz="4000" b="1" dirty="0">
                <a:solidFill>
                  <a:srgbClr val="FFFFFF"/>
                </a:solidFill>
              </a:rPr>
              <a:t>awarded an Emmy</a:t>
            </a:r>
            <a:r>
              <a:rPr lang="en-US" altLang="en-US" sz="4000" dirty="0">
                <a:solidFill>
                  <a:srgbClr val="FFFFFF"/>
                </a:solidFill>
              </a:rPr>
              <a:t> by the National Academy of Television Arts &amp; Sciences, </a:t>
            </a:r>
            <a:r>
              <a:rPr lang="en-US" altLang="en-US" sz="4000" b="1" dirty="0">
                <a:solidFill>
                  <a:srgbClr val="FFFFFF"/>
                </a:solidFill>
              </a:rPr>
              <a:t>member of Consumer Electronics Hall of </a:t>
            </a:r>
            <a:r>
              <a:rPr lang="en-US" altLang="en-US" sz="4000" b="1" dirty="0" smtClean="0">
                <a:solidFill>
                  <a:srgbClr val="FFFFFF"/>
                </a:solidFill>
              </a:rPr>
              <a:t>Fame</a:t>
            </a:r>
            <a:endParaRPr lang="en-US" altLang="en-US" sz="4000" dirty="0">
              <a:solidFill>
                <a:srgbClr val="FFFFFF"/>
              </a:solidFill>
            </a:endParaRPr>
          </a:p>
          <a:p>
            <a:pPr eaLnBrk="1">
              <a:spcBef>
                <a:spcPts val="2600"/>
              </a:spcBef>
              <a:buClr>
                <a:srgbClr val="FF26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4000" b="1" dirty="0" smtClean="0">
                <a:solidFill>
                  <a:srgbClr val="FFFFFF"/>
                </a:solidFill>
              </a:rPr>
              <a:t>#</a:t>
            </a:r>
            <a:r>
              <a:rPr lang="en-US" altLang="en-US" sz="4000" b="1" dirty="0">
                <a:solidFill>
                  <a:srgbClr val="FFFFFF"/>
                </a:solidFill>
              </a:rPr>
              <a:t>1 supplier of new grad talent to IBM, Cisco &amp; </a:t>
            </a:r>
            <a:r>
              <a:rPr lang="en-US" altLang="en-US" sz="4000" b="1" dirty="0" smtClean="0">
                <a:solidFill>
                  <a:srgbClr val="FFFFFF"/>
                </a:solidFill>
              </a:rPr>
              <a:t>NetApp</a:t>
            </a:r>
            <a:endParaRPr lang="en-US" altLang="en-US" sz="4400" dirty="0"/>
          </a:p>
        </p:txBody>
      </p:sp>
      <p:sp>
        <p:nvSpPr>
          <p:cNvPr id="5122" name="AutoShape 2"/>
          <p:cNvSpPr>
            <a:spLocks/>
          </p:cNvSpPr>
          <p:nvPr/>
        </p:nvSpPr>
        <p:spPr bwMode="auto">
          <a:xfrm>
            <a:off x="939800" y="546100"/>
            <a:ext cx="14224000" cy="1092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indent="0">
              <a:buClr>
                <a:srgbClr val="B6192B"/>
              </a:buClr>
              <a:buFont typeface="Arial" charset="0"/>
              <a:buNone/>
              <a:defRPr/>
            </a:pPr>
            <a:r>
              <a:rPr lang="en-US" sz="7000" dirty="0">
                <a:solidFill>
                  <a:srgbClr val="FF26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CSC Academic Excellence</a:t>
            </a:r>
            <a:endParaRPr lang="en-US" dirty="0">
              <a:latin typeface="Verdana" charset="0"/>
              <a:ea typeface="ＭＳ Ｐゴシック" charset="0"/>
              <a:cs typeface="Verdana" charset="0"/>
              <a:sym typeface="Verdana" charset="0"/>
            </a:endParaRPr>
          </a:p>
        </p:txBody>
      </p:sp>
      <p:pic>
        <p:nvPicPr>
          <p:cNvPr id="5123" name="Picture 3" descr="nsa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0" y="368300"/>
            <a:ext cx="3484563" cy="3484563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ctr" rotWithShape="0">
              <a:srgbClr val="929292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12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4713" y="5765800"/>
            <a:ext cx="3379787" cy="487680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ctr" rotWithShape="0">
              <a:srgbClr val="929292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/>
          </p:cNvSpPr>
          <p:nvPr/>
        </p:nvSpPr>
        <p:spPr bwMode="auto">
          <a:xfrm>
            <a:off x="838200" y="2362200"/>
            <a:ext cx="16129000" cy="657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454025" indent="-376238">
              <a:spcBef>
                <a:spcPts val="2600"/>
              </a:spcBef>
              <a:buClr>
                <a:srgbClr val="FF2600"/>
              </a:buClr>
              <a:buSzPct val="100000"/>
              <a:buFont typeface="Arial" charset="0"/>
              <a:buChar char="•"/>
              <a:defRPr/>
            </a:pPr>
            <a:r>
              <a:rPr lang="en-US" sz="4000" dirty="0">
                <a:solidFill>
                  <a:srgbClr val="FFFFFF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#2 in MS Degrees Awarded*</a:t>
            </a:r>
          </a:p>
          <a:p>
            <a:pPr marL="454025" indent="-376238">
              <a:spcBef>
                <a:spcPts val="2600"/>
              </a:spcBef>
              <a:buClr>
                <a:srgbClr val="FF2600"/>
              </a:buClr>
              <a:buSzPct val="100000"/>
              <a:buFont typeface="Arial" charset="0"/>
              <a:buChar char="•"/>
              <a:defRPr/>
            </a:pPr>
            <a:r>
              <a:rPr lang="en-US" sz="4000" dirty="0">
                <a:solidFill>
                  <a:srgbClr val="FFFFFF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#5 in CSC MS Enrollment*</a:t>
            </a:r>
          </a:p>
          <a:p>
            <a:pPr marL="454025" indent="-376238">
              <a:spcBef>
                <a:spcPts val="2600"/>
              </a:spcBef>
              <a:buClr>
                <a:srgbClr val="FF2600"/>
              </a:buClr>
              <a:buSzPct val="100000"/>
              <a:buFont typeface="Arial" charset="0"/>
              <a:buChar char="•"/>
              <a:defRPr/>
            </a:pPr>
            <a:r>
              <a:rPr lang="en-US" sz="4000" dirty="0">
                <a:solidFill>
                  <a:srgbClr val="FFFFFF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#5 in CSC Ph.D. Enrollment*</a:t>
            </a:r>
          </a:p>
          <a:p>
            <a:pPr marL="454025" indent="-376238">
              <a:spcBef>
                <a:spcPts val="2600"/>
              </a:spcBef>
              <a:buClr>
                <a:srgbClr val="FF2600"/>
              </a:buClr>
              <a:buSzPct val="100000"/>
              <a:buFont typeface="Arial" charset="0"/>
              <a:buChar char="•"/>
              <a:defRPr/>
            </a:pPr>
            <a:r>
              <a:rPr lang="en-US" sz="4000" dirty="0">
                <a:solidFill>
                  <a:srgbClr val="FFFFFF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#11 in CSC Undergraduate Enrollment*</a:t>
            </a:r>
          </a:p>
          <a:p>
            <a:pPr marL="454025" indent="-376238">
              <a:spcBef>
                <a:spcPts val="2600"/>
              </a:spcBef>
              <a:buClr>
                <a:srgbClr val="FF2600"/>
              </a:buClr>
              <a:buSzPct val="100000"/>
              <a:buFont typeface="Arial" charset="0"/>
              <a:buChar char="•"/>
              <a:defRPr/>
            </a:pPr>
            <a:r>
              <a:rPr lang="en-US" sz="4000" dirty="0">
                <a:solidFill>
                  <a:srgbClr val="FFFFFF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#15 in CSC BS Degrees Awarded*</a:t>
            </a:r>
          </a:p>
          <a:p>
            <a:pPr marL="454025" indent="-376238">
              <a:spcBef>
                <a:spcPts val="2600"/>
              </a:spcBef>
              <a:buClr>
                <a:srgbClr val="FF2600"/>
              </a:buClr>
              <a:buSzPct val="100000"/>
              <a:buFont typeface="Arial" charset="0"/>
              <a:buChar char="•"/>
              <a:defRPr/>
            </a:pPr>
            <a:r>
              <a:rPr lang="en-US" sz="4000" dirty="0">
                <a:solidFill>
                  <a:srgbClr val="FFFFFF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#11 in CSC Research Expenditures*</a:t>
            </a:r>
          </a:p>
          <a:p>
            <a:pPr marL="454025" indent="-376238">
              <a:spcBef>
                <a:spcPts val="2600"/>
              </a:spcBef>
              <a:buClr>
                <a:srgbClr val="FF2600"/>
              </a:buClr>
              <a:buSzPct val="100000"/>
              <a:buFont typeface="Arial" charset="0"/>
              <a:buChar char="•"/>
              <a:defRPr/>
            </a:pPr>
            <a:r>
              <a:rPr lang="en-US" sz="4000" dirty="0">
                <a:solidFill>
                  <a:srgbClr val="FFFFFF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40+ faculty, 5 emeritus faculty, 5 lecturers &amp; adjuncts, 30+ research, IT and administrative staff</a:t>
            </a:r>
            <a:endParaRPr lang="en-US" sz="4400" dirty="0">
              <a:latin typeface="Verdana" charset="0"/>
              <a:ea typeface="ＭＳ Ｐゴシック" charset="0"/>
              <a:cs typeface="Verdana" charset="0"/>
              <a:sym typeface="Verdana" charset="0"/>
            </a:endParaRPr>
          </a:p>
        </p:txBody>
      </p:sp>
      <p:sp>
        <p:nvSpPr>
          <p:cNvPr id="6146" name="AutoShape 2"/>
          <p:cNvSpPr>
            <a:spLocks/>
          </p:cNvSpPr>
          <p:nvPr/>
        </p:nvSpPr>
        <p:spPr bwMode="auto">
          <a:xfrm>
            <a:off x="939800" y="546100"/>
            <a:ext cx="14224000" cy="1092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indent="0">
              <a:buClr>
                <a:srgbClr val="B6192B"/>
              </a:buClr>
              <a:buFont typeface="Arial" charset="0"/>
              <a:buNone/>
              <a:defRPr/>
            </a:pPr>
            <a:r>
              <a:rPr lang="en-US" sz="7000">
                <a:solidFill>
                  <a:srgbClr val="FF26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Key Departmental Stats</a:t>
            </a:r>
            <a:endParaRPr lang="en-US">
              <a:latin typeface="Verdana" charset="0"/>
              <a:ea typeface="ＭＳ Ｐゴシック" charset="0"/>
              <a:cs typeface="Verdana" charset="0"/>
              <a:sym typeface="Verdana" charset="0"/>
            </a:endParaRPr>
          </a:p>
        </p:txBody>
      </p:sp>
      <p:sp>
        <p:nvSpPr>
          <p:cNvPr id="6150" name="AutoShape 6"/>
          <p:cNvSpPr>
            <a:spLocks/>
          </p:cNvSpPr>
          <p:nvPr/>
        </p:nvSpPr>
        <p:spPr bwMode="auto">
          <a:xfrm>
            <a:off x="1447800" y="10013950"/>
            <a:ext cx="16660813" cy="844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DADADA"/>
          </a:solidFill>
          <a:ln>
            <a:noFill/>
          </a:ln>
          <a:effectLst>
            <a:outerShdw blurRad="63500" dist="38100" dir="2700000" algn="ctr" rotWithShape="0">
              <a:srgbClr val="FFFFFF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9688" indent="0" algn="ctr" defTabSz="914400">
              <a:spcBef>
                <a:spcPts val="900"/>
              </a:spcBef>
              <a:buClr>
                <a:srgbClr val="000000"/>
              </a:buClr>
              <a:buFont typeface="Arial" charset="0"/>
              <a:buNone/>
              <a:defRPr/>
            </a:pPr>
            <a:r>
              <a:rPr lang="en-US" sz="40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Average Starting Salaries - Dec 2013 $65,700 for BS, $93,000 for MS</a:t>
            </a:r>
            <a:endParaRPr lang="en-US" sz="4400" dirty="0">
              <a:latin typeface="Verdana" charset="0"/>
              <a:ea typeface="ＭＳ Ｐゴシック" charset="0"/>
              <a:cs typeface="Verdana" charset="0"/>
              <a:sym typeface="Verdana" charset="0"/>
            </a:endParaRPr>
          </a:p>
        </p:txBody>
      </p:sp>
      <p:sp>
        <p:nvSpPr>
          <p:cNvPr id="8" name="AutoShape 1"/>
          <p:cNvSpPr>
            <a:spLocks/>
          </p:cNvSpPr>
          <p:nvPr/>
        </p:nvSpPr>
        <p:spPr bwMode="auto">
          <a:xfrm>
            <a:off x="1143000" y="11849100"/>
            <a:ext cx="8458200" cy="914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77787" indent="0">
              <a:spcBef>
                <a:spcPts val="2600"/>
              </a:spcBef>
              <a:buClr>
                <a:srgbClr val="FF2600"/>
              </a:buClr>
              <a:buSzPct val="100000"/>
              <a:defRPr/>
            </a:pPr>
            <a:r>
              <a:rPr lang="en-US" sz="3600" i="1" dirty="0">
                <a:solidFill>
                  <a:srgbClr val="FFFFFF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*ASEE Data 2012</a:t>
            </a:r>
          </a:p>
        </p:txBody>
      </p:sp>
    </p:spTree>
  </p:cSld>
  <p:clrMapOvr>
    <a:masterClrMapping/>
  </p:clrMapOvr>
  <p:transition xmlns:p14="http://schemas.microsoft.com/office/powerpoint/2010/main" spd="slow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/>
          </p:cNvSpPr>
          <p:nvPr/>
        </p:nvSpPr>
        <p:spPr bwMode="auto">
          <a:xfrm>
            <a:off x="838200" y="2362200"/>
            <a:ext cx="16129000" cy="657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454025" indent="-376238">
              <a:spcBef>
                <a:spcPts val="2600"/>
              </a:spcBef>
              <a:buClr>
                <a:srgbClr val="FF2600"/>
              </a:buClr>
              <a:buSzPct val="100000"/>
              <a:buFont typeface="Arial" charset="0"/>
              <a:buChar char="•"/>
              <a:defRPr/>
            </a:pPr>
            <a:r>
              <a:rPr lang="en-US" sz="4000" dirty="0" smtClean="0">
                <a:solidFill>
                  <a:srgbClr val="FFFFFF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Faculty: 40</a:t>
            </a:r>
            <a:endParaRPr lang="en-US" sz="4000" dirty="0">
              <a:solidFill>
                <a:srgbClr val="FFFFFF"/>
              </a:solidFill>
              <a:latin typeface="Verdana" charset="0"/>
              <a:ea typeface="ＭＳ Ｐゴシック" charset="0"/>
              <a:cs typeface="Verdana" charset="0"/>
              <a:sym typeface="Verdana" charset="0"/>
            </a:endParaRPr>
          </a:p>
          <a:p>
            <a:pPr marL="454025" indent="-376238">
              <a:spcBef>
                <a:spcPts val="2600"/>
              </a:spcBef>
              <a:buClr>
                <a:srgbClr val="FF2600"/>
              </a:buClr>
              <a:buSzPct val="100000"/>
              <a:buFont typeface="Arial" charset="0"/>
              <a:buChar char="•"/>
              <a:defRPr/>
            </a:pPr>
            <a:r>
              <a:rPr lang="en-US" sz="4000" dirty="0" smtClean="0">
                <a:solidFill>
                  <a:srgbClr val="FFFFFF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PhD students: 171 </a:t>
            </a:r>
            <a:endParaRPr lang="en-US" sz="4000" dirty="0">
              <a:solidFill>
                <a:srgbClr val="FFFFFF"/>
              </a:solidFill>
              <a:latin typeface="Verdana" charset="0"/>
              <a:ea typeface="ＭＳ Ｐゴシック" charset="0"/>
              <a:cs typeface="Verdana" charset="0"/>
              <a:sym typeface="Verdana" charset="0"/>
            </a:endParaRPr>
          </a:p>
          <a:p>
            <a:pPr marL="454025" indent="-376238">
              <a:spcBef>
                <a:spcPts val="2600"/>
              </a:spcBef>
              <a:buClr>
                <a:srgbClr val="FF2600"/>
              </a:buClr>
              <a:buSzPct val="100000"/>
              <a:buFont typeface="Arial" charset="0"/>
              <a:buChar char="•"/>
              <a:defRPr/>
            </a:pPr>
            <a:r>
              <a:rPr lang="en-US" sz="4000" dirty="0" smtClean="0">
                <a:solidFill>
                  <a:srgbClr val="FFFFFF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MS students: 35</a:t>
            </a:r>
          </a:p>
          <a:p>
            <a:pPr marL="454025" indent="-376238">
              <a:spcBef>
                <a:spcPts val="2600"/>
              </a:spcBef>
              <a:buClr>
                <a:srgbClr val="FF2600"/>
              </a:buClr>
              <a:buSzPct val="100000"/>
              <a:buFont typeface="Arial" charset="0"/>
              <a:buChar char="•"/>
              <a:defRPr/>
            </a:pPr>
            <a:r>
              <a:rPr lang="en-US" sz="4000" dirty="0" smtClean="0">
                <a:solidFill>
                  <a:srgbClr val="FFFFFF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MSCN students: 35</a:t>
            </a:r>
          </a:p>
          <a:p>
            <a:pPr marL="454025" indent="-376238">
              <a:spcBef>
                <a:spcPts val="2600"/>
              </a:spcBef>
              <a:buClr>
                <a:srgbClr val="FF2600"/>
              </a:buClr>
              <a:buSzPct val="100000"/>
              <a:buFont typeface="Arial" charset="0"/>
              <a:buChar char="•"/>
              <a:defRPr/>
            </a:pPr>
            <a:r>
              <a:rPr lang="en-US" sz="4000" dirty="0" smtClean="0">
                <a:solidFill>
                  <a:srgbClr val="FFFFFF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MCS students: 307</a:t>
            </a:r>
            <a:endParaRPr lang="en-US" sz="4400" dirty="0">
              <a:latin typeface="Verdana" charset="0"/>
              <a:ea typeface="ＭＳ Ｐゴシック" charset="0"/>
              <a:cs typeface="Verdana" charset="0"/>
              <a:sym typeface="Verdana" charset="0"/>
            </a:endParaRPr>
          </a:p>
        </p:txBody>
      </p:sp>
      <p:sp>
        <p:nvSpPr>
          <p:cNvPr id="6146" name="AutoShape 2"/>
          <p:cNvSpPr>
            <a:spLocks/>
          </p:cNvSpPr>
          <p:nvPr/>
        </p:nvSpPr>
        <p:spPr bwMode="auto">
          <a:xfrm>
            <a:off x="939800" y="546100"/>
            <a:ext cx="14224000" cy="1092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indent="0">
              <a:buClr>
                <a:srgbClr val="B6192B"/>
              </a:buClr>
              <a:buFont typeface="Arial" charset="0"/>
              <a:buNone/>
              <a:defRPr/>
            </a:pPr>
            <a:r>
              <a:rPr lang="en-US" sz="7000" dirty="0" smtClean="0">
                <a:solidFill>
                  <a:srgbClr val="FF26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Available Talent for Research</a:t>
            </a:r>
            <a:endParaRPr lang="en-US" dirty="0">
              <a:latin typeface="Verdana" charset="0"/>
              <a:ea typeface="ＭＳ Ｐゴシック" charset="0"/>
              <a:cs typeface="Verdana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045620"/>
      </p:ext>
    </p:extLst>
  </p:cSld>
  <p:clrMapOvr>
    <a:masterClrMapping/>
  </p:clrMapOvr>
  <p:transition xmlns:p14="http://schemas.microsoft.com/office/powerpoint/2010/main" spd="slow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/>
          </p:cNvSpPr>
          <p:nvPr/>
        </p:nvSpPr>
        <p:spPr bwMode="auto">
          <a:xfrm>
            <a:off x="838200" y="2400300"/>
            <a:ext cx="19583400" cy="9753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77787" indent="0">
              <a:spcBef>
                <a:spcPts val="2600"/>
              </a:spcBef>
              <a:buClr>
                <a:srgbClr val="FF2600"/>
              </a:buClr>
              <a:buSzPct val="100000"/>
              <a:defRPr/>
            </a:pPr>
            <a:r>
              <a:rPr lang="en-US" sz="3200" dirty="0">
                <a:solidFill>
                  <a:schemeClr val="tx1"/>
                </a:solidFill>
              </a:rPr>
              <a:t>8:30   Welcome &amp; Opening Remarks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8:45   </a:t>
            </a:r>
            <a:r>
              <a:rPr lang="en-US" sz="3200" b="1" dirty="0">
                <a:solidFill>
                  <a:schemeClr val="tx1"/>
                </a:solidFill>
                <a:hlinkClick r:id="rId2"/>
              </a:rPr>
              <a:t>Dr. Nagiza Samatova</a:t>
            </a:r>
            <a:r>
              <a:rPr lang="en-US" sz="3200" dirty="0">
                <a:solidFill>
                  <a:schemeClr val="tx1"/>
                </a:solidFill>
              </a:rPr>
              <a:t>, Analytics-Driven Data Management at </a:t>
            </a:r>
            <a:r>
              <a:rPr lang="en-US" sz="3200" dirty="0" err="1">
                <a:solidFill>
                  <a:schemeClr val="tx1"/>
                </a:solidFill>
              </a:rPr>
              <a:t>Exascale</a:t>
            </a: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9:00   </a:t>
            </a:r>
            <a:r>
              <a:rPr lang="en-US" sz="3200" b="1" dirty="0">
                <a:solidFill>
                  <a:schemeClr val="tx1"/>
                </a:solidFill>
                <a:hlinkClick r:id="rId3"/>
              </a:rPr>
              <a:t>Dr. Michael Young</a:t>
            </a:r>
            <a:r>
              <a:rPr lang="en-US" sz="3200" dirty="0">
                <a:solidFill>
                  <a:schemeClr val="tx1"/>
                </a:solidFill>
              </a:rPr>
              <a:t>, Computer Games Research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9:15   </a:t>
            </a:r>
            <a:r>
              <a:rPr lang="en-US" sz="3200" b="1" dirty="0">
                <a:solidFill>
                  <a:schemeClr val="tx1"/>
                </a:solidFill>
                <a:hlinkClick r:id="rId4"/>
              </a:rPr>
              <a:t>Dr. Rudra Dutta</a:t>
            </a:r>
            <a:r>
              <a:rPr lang="en-US" sz="3200" dirty="0">
                <a:solidFill>
                  <a:schemeClr val="tx1"/>
                </a:solidFill>
              </a:rPr>
              <a:t>, Networking Frontiers: Architecture, Software, Ubiquity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9:30   </a:t>
            </a:r>
            <a:r>
              <a:rPr lang="en-US" sz="3200" b="1" dirty="0">
                <a:solidFill>
                  <a:schemeClr val="tx1"/>
                </a:solidFill>
                <a:hlinkClick r:id="rId5"/>
              </a:rPr>
              <a:t>Dr. Randy Avent</a:t>
            </a:r>
            <a:r>
              <a:rPr lang="en-US" sz="3200" dirty="0">
                <a:solidFill>
                  <a:schemeClr val="tx1"/>
                </a:solidFill>
              </a:rPr>
              <a:t>, NC State University Initiatives in "Big Data"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9:45   </a:t>
            </a:r>
            <a:r>
              <a:rPr lang="en-US" sz="3200" b="1" dirty="0">
                <a:solidFill>
                  <a:schemeClr val="tx1"/>
                </a:solidFill>
                <a:hlinkClick r:id="rId6"/>
              </a:rPr>
              <a:t>Dr. Ben Watson</a:t>
            </a:r>
            <a:r>
              <a:rPr lang="en-US" sz="3200" dirty="0">
                <a:solidFill>
                  <a:schemeClr val="tx1"/>
                </a:solidFill>
              </a:rPr>
              <a:t>, User Experience Research at NC State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10:00 </a:t>
            </a:r>
            <a:r>
              <a:rPr lang="en-US" sz="3200" b="1" dirty="0">
                <a:solidFill>
                  <a:schemeClr val="tx1"/>
                </a:solidFill>
                <a:hlinkClick r:id="rId7"/>
              </a:rPr>
              <a:t>Dr. Munindar Singh</a:t>
            </a:r>
            <a:r>
              <a:rPr lang="en-US" sz="3200" dirty="0">
                <a:solidFill>
                  <a:schemeClr val="tx1"/>
                </a:solidFill>
              </a:rPr>
              <a:t>, Text Analytics for Sentiment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10:15 Break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10:45 </a:t>
            </a:r>
            <a:r>
              <a:rPr lang="en-US" sz="3200" b="1" dirty="0">
                <a:solidFill>
                  <a:schemeClr val="tx1"/>
                </a:solidFill>
                <a:hlinkClick r:id="rId8"/>
              </a:rPr>
              <a:t>Dr. Laurie Williams</a:t>
            </a:r>
            <a:r>
              <a:rPr lang="en-US" sz="3200" dirty="0">
                <a:solidFill>
                  <a:schemeClr val="tx1"/>
                </a:solidFill>
              </a:rPr>
              <a:t>, The Science of Security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11:00 </a:t>
            </a:r>
            <a:r>
              <a:rPr lang="en-US" sz="3200" b="1" dirty="0">
                <a:solidFill>
                  <a:schemeClr val="tx1"/>
                </a:solidFill>
                <a:hlinkClick r:id="rId9"/>
              </a:rPr>
              <a:t>Dr. Tiffany Barnes</a:t>
            </a:r>
            <a:r>
              <a:rPr lang="en-US" sz="3200" dirty="0">
                <a:solidFill>
                  <a:schemeClr val="tx1"/>
                </a:solidFill>
              </a:rPr>
              <a:t>, Supporting and Studying </a:t>
            </a:r>
            <a:r>
              <a:rPr lang="en-US" sz="3200" dirty="0" smtClean="0">
                <a:solidFill>
                  <a:schemeClr val="tx1"/>
                </a:solidFill>
              </a:rPr>
              <a:t>Learning: Games </a:t>
            </a:r>
            <a:r>
              <a:rPr lang="en-US" sz="3200" dirty="0">
                <a:solidFill>
                  <a:schemeClr val="tx1"/>
                </a:solidFill>
              </a:rPr>
              <a:t>and Learning Analytics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11:15 </a:t>
            </a:r>
            <a:r>
              <a:rPr lang="en-US" sz="3200" b="1" dirty="0">
                <a:solidFill>
                  <a:schemeClr val="tx1"/>
                </a:solidFill>
                <a:hlinkClick r:id="rId10"/>
              </a:rPr>
              <a:t>Dr. Blair Sullivan</a:t>
            </a:r>
            <a:r>
              <a:rPr lang="en-US" sz="3200" dirty="0">
                <a:solidFill>
                  <a:schemeClr val="tx1"/>
                </a:solidFill>
              </a:rPr>
              <a:t>, Scalable Graph Algorithms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11:30 </a:t>
            </a:r>
            <a:r>
              <a:rPr lang="en-US" sz="3200" b="1" dirty="0">
                <a:solidFill>
                  <a:schemeClr val="tx1"/>
                </a:solidFill>
                <a:hlinkClick r:id="rId11"/>
              </a:rPr>
              <a:t>Dr. Chris Healey</a:t>
            </a:r>
            <a:r>
              <a:rPr lang="en-US" sz="3200" dirty="0">
                <a:solidFill>
                  <a:schemeClr val="tx1"/>
                </a:solidFill>
              </a:rPr>
              <a:t>, Social Network Visualization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11:45 </a:t>
            </a:r>
            <a:r>
              <a:rPr lang="en-US" sz="3200" b="1" dirty="0">
                <a:solidFill>
                  <a:schemeClr val="tx1"/>
                </a:solidFill>
                <a:hlinkClick r:id="rId12"/>
              </a:rPr>
              <a:t>Dr. Kemafor Anyanwu</a:t>
            </a:r>
            <a:r>
              <a:rPr lang="en-US" sz="3200" dirty="0">
                <a:solidFill>
                  <a:schemeClr val="tx1"/>
                </a:solidFill>
              </a:rPr>
              <a:t>, Semantics in Big Data Analysis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12:00 Closing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12:15 Lunch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1:15   Meetings with individual faculty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2:45   Ice Cream Break</a:t>
            </a:r>
            <a:endParaRPr lang="en-US" sz="3600" dirty="0">
              <a:solidFill>
                <a:schemeClr val="tx1"/>
              </a:solidFill>
              <a:latin typeface="Verdana" charset="0"/>
              <a:ea typeface="ＭＳ Ｐゴシック" charset="0"/>
              <a:cs typeface="Verdana" charset="0"/>
              <a:sym typeface="Verdana" charset="0"/>
            </a:endParaRPr>
          </a:p>
        </p:txBody>
      </p:sp>
      <p:sp>
        <p:nvSpPr>
          <p:cNvPr id="6146" name="AutoShape 2"/>
          <p:cNvSpPr>
            <a:spLocks/>
          </p:cNvSpPr>
          <p:nvPr/>
        </p:nvSpPr>
        <p:spPr bwMode="auto">
          <a:xfrm>
            <a:off x="939800" y="546100"/>
            <a:ext cx="14224000" cy="1092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indent="0">
              <a:buClr>
                <a:srgbClr val="B6192B"/>
              </a:buClr>
              <a:buFont typeface="Arial" charset="0"/>
              <a:buNone/>
              <a:defRPr/>
            </a:pPr>
            <a:r>
              <a:rPr lang="en-US" sz="7000" dirty="0" smtClean="0">
                <a:solidFill>
                  <a:srgbClr val="FF26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Agenda</a:t>
            </a:r>
            <a:endParaRPr lang="en-US" dirty="0">
              <a:latin typeface="Verdana" charset="0"/>
              <a:ea typeface="ＭＳ Ｐゴシック" charset="0"/>
              <a:cs typeface="Verdana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335592"/>
      </p:ext>
    </p:extLst>
  </p:cSld>
  <p:clrMapOvr>
    <a:masterClrMapping/>
  </p:clrMapOvr>
  <p:transition xmlns:p14="http://schemas.microsoft.com/office/powerpoint/2010/main" spd="slow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/>
          </p:cNvSpPr>
          <p:nvPr/>
        </p:nvSpPr>
        <p:spPr bwMode="auto">
          <a:xfrm>
            <a:off x="11912600" y="3352800"/>
            <a:ext cx="8864600" cy="4864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indent="0" algn="ctr">
              <a:spcBef>
                <a:spcPts val="4100"/>
              </a:spcBef>
              <a:defRPr/>
            </a:pPr>
            <a:r>
              <a:rPr lang="en-US" sz="4600">
                <a:solidFill>
                  <a:srgbClr val="424242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 </a:t>
            </a:r>
            <a:r>
              <a:rPr lang="en-US" sz="3800">
                <a:solidFill>
                  <a:srgbClr val="FFFFFF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210,000 sq. ft.</a:t>
            </a:r>
          </a:p>
          <a:p>
            <a:pPr indent="0" algn="ctr">
              <a:spcBef>
                <a:spcPts val="3300"/>
              </a:spcBef>
              <a:defRPr/>
            </a:pPr>
            <a:r>
              <a:rPr lang="en-US" sz="3800">
                <a:solidFill>
                  <a:srgbClr val="FFFFFF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 50 Teaching &amp; Research Labs</a:t>
            </a:r>
          </a:p>
          <a:p>
            <a:pPr indent="0" algn="ctr">
              <a:spcBef>
                <a:spcPts val="3300"/>
              </a:spcBef>
              <a:defRPr/>
            </a:pPr>
            <a:r>
              <a:rPr lang="en-US" sz="3800">
                <a:solidFill>
                  <a:srgbClr val="FFFFFF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 Nine Classrooms w/  785  Seats</a:t>
            </a:r>
          </a:p>
          <a:p>
            <a:pPr indent="0" algn="ctr">
              <a:spcBef>
                <a:spcPts val="3300"/>
              </a:spcBef>
              <a:defRPr/>
            </a:pPr>
            <a:r>
              <a:rPr lang="en-US" sz="3800">
                <a:solidFill>
                  <a:srgbClr val="FFFFFF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 DELTA Classroom</a:t>
            </a:r>
          </a:p>
          <a:p>
            <a:pPr indent="0" algn="ctr">
              <a:spcBef>
                <a:spcPts val="3300"/>
              </a:spcBef>
              <a:defRPr/>
            </a:pPr>
            <a:r>
              <a:rPr lang="en-US" sz="3800">
                <a:solidFill>
                  <a:srgbClr val="FFFFFF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Port City Java</a:t>
            </a:r>
            <a:endParaRPr lang="en-US">
              <a:latin typeface="Verdana" charset="0"/>
              <a:ea typeface="ＭＳ Ｐゴシック" charset="0"/>
              <a:cs typeface="Verdana" charset="0"/>
              <a:sym typeface="Verdana" charset="0"/>
            </a:endParaRPr>
          </a:p>
        </p:txBody>
      </p:sp>
      <p:pic>
        <p:nvPicPr>
          <p:cNvPr id="71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10960100"/>
            <a:ext cx="10922000" cy="1447800"/>
          </a:xfrm>
          <a:prstGeom prst="rect">
            <a:avLst/>
          </a:prstGeom>
          <a:noFill/>
          <a:ln>
            <a:noFill/>
          </a:ln>
          <a:effectLst>
            <a:outerShdw blurRad="63500" dist="101600" dir="2700000" algn="ctr" rotWithShape="0">
              <a:srgbClr val="929292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717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2349500"/>
            <a:ext cx="10236200" cy="7874000"/>
          </a:xfrm>
          <a:prstGeom prst="rect">
            <a:avLst/>
          </a:prstGeom>
          <a:noFill/>
          <a:ln>
            <a:noFill/>
          </a:ln>
          <a:effectLst>
            <a:outerShdw blurRad="63500" dist="101600" dir="2700000" algn="ctr" rotWithShape="0">
              <a:srgbClr val="92929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7172" name="AutoShape 4"/>
          <p:cNvSpPr>
            <a:spLocks/>
          </p:cNvSpPr>
          <p:nvPr/>
        </p:nvSpPr>
        <p:spPr bwMode="auto">
          <a:xfrm>
            <a:off x="2997200" y="609600"/>
            <a:ext cx="15341600" cy="1181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indent="0">
              <a:buClr>
                <a:srgbClr val="B6192B"/>
              </a:buClr>
              <a:buFont typeface="Arial" charset="0"/>
              <a:buNone/>
              <a:defRPr/>
            </a:pPr>
            <a:r>
              <a:rPr lang="en-US" sz="7000">
                <a:solidFill>
                  <a:srgbClr val="FF2600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EB2 - Home of Computer Science</a:t>
            </a:r>
            <a:endParaRPr lang="en-US">
              <a:latin typeface="Verdana" charset="0"/>
              <a:ea typeface="ＭＳ Ｐゴシック" charset="0"/>
              <a:cs typeface="Verdana" charset="0"/>
              <a:sym typeface="Verdana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ＭＳ Ｐゴシック"/>
        <a:cs typeface="Helvetica"/>
      </a:majorFont>
      <a:minorFont>
        <a:latin typeface="Helvetica"/>
        <a:ea typeface="ＭＳ Ｐゴシック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8D4D6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420688" marR="0" indent="0" algn="l" defTabSz="17780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  <a:cs typeface="Verdana" charset="0"/>
            <a:sym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8D4D6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420688" marR="0" indent="0" algn="l" defTabSz="17780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  <a:cs typeface="Verdana" charset="0"/>
            <a:sym typeface="Verdana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387</Words>
  <Application>Microsoft Macintosh PowerPoint</Application>
  <PresentationFormat>Custom</PresentationFormat>
  <Paragraphs>47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mpsingh</dc:creator>
  <cp:lastModifiedBy>Munindar Singh</cp:lastModifiedBy>
  <cp:revision>12</cp:revision>
  <dcterms:modified xsi:type="dcterms:W3CDTF">2014-04-11T11:34:41Z</dcterms:modified>
</cp:coreProperties>
</file>