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16" r:id="rId2"/>
    <p:sldId id="274" r:id="rId3"/>
    <p:sldId id="289" r:id="rId4"/>
    <p:sldId id="340" r:id="rId5"/>
    <p:sldId id="320" r:id="rId6"/>
    <p:sldId id="342" r:id="rId7"/>
    <p:sldId id="288" r:id="rId8"/>
    <p:sldId id="276" r:id="rId9"/>
    <p:sldId id="290" r:id="rId10"/>
    <p:sldId id="325" r:id="rId11"/>
    <p:sldId id="258" r:id="rId12"/>
    <p:sldId id="344" r:id="rId13"/>
    <p:sldId id="260" r:id="rId14"/>
    <p:sldId id="346" r:id="rId15"/>
    <p:sldId id="324" r:id="rId16"/>
    <p:sldId id="317" r:id="rId17"/>
    <p:sldId id="349" r:id="rId18"/>
    <p:sldId id="347" r:id="rId19"/>
    <p:sldId id="307" r:id="rId20"/>
    <p:sldId id="308" r:id="rId21"/>
    <p:sldId id="295" r:id="rId22"/>
    <p:sldId id="348" r:id="rId23"/>
    <p:sldId id="310" r:id="rId24"/>
    <p:sldId id="311" r:id="rId25"/>
    <p:sldId id="312" r:id="rId26"/>
    <p:sldId id="302" r:id="rId27"/>
    <p:sldId id="330" r:id="rId28"/>
    <p:sldId id="326" r:id="rId29"/>
    <p:sldId id="327" r:id="rId30"/>
    <p:sldId id="328" r:id="rId31"/>
    <p:sldId id="321" r:id="rId32"/>
    <p:sldId id="303" r:id="rId33"/>
    <p:sldId id="297" r:id="rId34"/>
    <p:sldId id="336" r:id="rId35"/>
    <p:sldId id="338" r:id="rId36"/>
    <p:sldId id="322" r:id="rId37"/>
    <p:sldId id="339" r:id="rId38"/>
    <p:sldId id="323" r:id="rId39"/>
    <p:sldId id="313" r:id="rId40"/>
    <p:sldId id="334" r:id="rId41"/>
    <p:sldId id="314" r:id="rId42"/>
    <p:sldId id="315" r:id="rId43"/>
    <p:sldId id="335" r:id="rId44"/>
    <p:sldId id="337" r:id="rId45"/>
    <p:sldId id="333" r:id="rId46"/>
    <p:sldId id="268" r:id="rId47"/>
    <p:sldId id="269" r:id="rId4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2494" autoAdjust="0"/>
  </p:normalViewPr>
  <p:slideViewPr>
    <p:cSldViewPr snapToGrid="0">
      <p:cViewPr varScale="1">
        <p:scale>
          <a:sx n="149" d="100"/>
          <a:sy n="149" d="100"/>
        </p:scale>
        <p:origin x="76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B14C29-0B9D-42B8-ADCB-B93D1A8AEC0E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59EDB6-9316-40B7-9C83-76D407EA6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722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94335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>
              <a:buSzPts val="1100"/>
            </a:pPr>
            <a:endParaRPr/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5062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9EDB6-9316-40B7-9C83-76D407EA69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93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8C327-85E8-DF43-9F1F-44498DD78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D2AF5-5A0C-FC53-6EE0-AFDF7D088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6B1AE-EE90-54AD-8F23-3FD9BF73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A6BD5-8D44-BE30-7B7F-521FC7370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ADBFF-1060-0B96-CB3B-92FDBF79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15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B5F46-DE67-2F51-64DC-C1D2CC66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58C82-B255-DE00-FBEF-6B24598D2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B297D-074E-733E-4C6D-2DFE260D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84929-BA50-9AC2-12E1-ADF843BB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09B63-1BA1-3A87-4470-C5DDE58E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29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1C492-8776-83D5-272E-445C44122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9EE01-C751-D387-87E8-36405D82B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96DB2-61BB-ACE3-955C-0D3AB3825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D255F-36AD-FCA2-B3A2-1C141446F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051F7-501B-2123-F1C8-A82CC446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7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5890-2470-7FB0-2584-B255BF781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B59F5-545B-6788-79D3-8F437EECF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C37C2-7567-458A-040A-11D93607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5FE5B-F201-C69C-5699-0DE2982F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D05AD-4B8F-C99A-BECF-08649480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04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358B-65FD-E8C7-F4F6-993E239E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6F007-965A-60D6-8AF7-B20AA63F9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C325-EBD0-8CDE-7541-A630871F4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465BB-76D4-2606-5CFB-2CC8AD76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2A908-3A87-C16B-04A9-9DABA107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2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C45F-18BB-5128-9FB7-07B48F710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C2470-4442-9042-1C29-DDE7C89BE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6DB64-EC4D-92FB-5499-016332688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6B09A-39B0-B714-69D4-D01DF27D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8C1AA-81E6-311B-C7B7-800F94ECD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7CBB0-1EB5-F70D-DAE8-3D62E45D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7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101C-E77B-B9A4-BE1B-DB072B17C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DAF91-90BA-4DEF-3693-62E426D4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77B9B-E74F-0FD1-E542-12CEFF2F1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272D1-EA0A-D3DE-024B-E72311F57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04F5F-7120-9DF0-8DE7-602B24BDFA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FBF9A4-65FF-BA34-9FDB-77A5AEBE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A670A6-298A-1D1B-6E4D-60BB5E24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73F4A-EB79-B527-B45F-8E1F239BF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5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7933A-BCBC-4F2F-6956-B90DCB5D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20ED6-C9D2-F43D-E1C5-55B00491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A90A1-AD9D-8DFC-BD18-87BE2D3BB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D6E60-C1CE-CA0F-F08A-AA9870A0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4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9FDE65-4E54-3163-110B-F621F74A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DF573-C4B6-470B-A1CB-D33B6A51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CF45D-1317-187C-B8F4-D05576268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1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1D15-62AE-40F9-C339-E2F45915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4069C-9729-C563-18B8-677C47562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FBA40-ECDF-8743-A2FF-66C7019FD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F36B7-BEAD-7B9C-35F8-4271DE1AE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E5F14-1A54-DB2A-C0C6-C9A8ABDF6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6044D-0917-7CB8-0C3C-E5760305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6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F9099-1903-CABD-B2E5-C2386B0B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6CB0-4E38-BD40-8F35-DF6B6764F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D873E-099A-6AFF-57FC-423B5384E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1A259-3278-4E8C-F9C6-D76F377B3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F21E-18EF-0E41-62DB-A7A8D5038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4E6A2-D11F-C554-1135-19351E91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6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9EFE5C-A3B6-9773-EFD1-0E26C47B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A4D8D-00BC-5D90-C58D-E707CB024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BB71F-2CAB-DD23-8F99-4E0A0609B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8F3816-FDFA-4D3B-BDB2-39610CB332ED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9A9F8-803B-25C0-E5F4-F28106BA8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09768-D810-06F2-1083-BFE81645B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17D8D5-6129-43E0-BB41-2EF0D6D6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4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c.ncsu.edu/research/areas.php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grad.ncsu.edu/students/etd/etd-deadline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grad.ncsu.edu/students/etd/etd-deadlines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ationalservices.ncsu.edu/curricular-practical-training/" TargetMode="External"/><Relationship Id="rId2" Type="http://schemas.openxmlformats.org/officeDocument/2006/relationships/hyperlink" Target="https://my.csc.ncsu.edu/dgp/services-info-for-students/cp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y.csc.ncsu.edu/csc-careers/2024/07/11/fall-spring-co-op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my.csc.ncsu.edu/dgp/services-info-for-students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y.csc.ncsu.edu/dgp/phd-advisor-information/" TargetMode="External"/><Relationship Id="rId2" Type="http://schemas.openxmlformats.org/officeDocument/2006/relationships/hyperlink" Target="https://moodle-courses1819.wolfware.ncsu.edu/mod/resource/view.php?id=317969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y.csc.ncsu.edu/dgp/on-campus-employment-opportunities-for-masters-students/" TargetMode="External"/><Relationship Id="rId2" Type="http://schemas.openxmlformats.org/officeDocument/2006/relationships/hyperlink" Target="https://my.csc.ncsu.edu/csc-careers/2024/07/10/on-campus-job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y.csc.ncsu.edu/csc-careers/2024/07/11/fall-spring-co-op/" TargetMode="External"/><Relationship Id="rId4" Type="http://schemas.openxmlformats.org/officeDocument/2006/relationships/hyperlink" Target="https://my.csc.ncsu.edu/dgp/services-info-for-students/student-employment-opportunities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o.ncsu.edu/links/csccaree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alendar.app.google/TpBpFvAm82783R7J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dgp@csc.ncsu.edu" TargetMode="External"/><Relationship Id="rId2" Type="http://schemas.openxmlformats.org/officeDocument/2006/relationships/hyperlink" Target="mailto:csc_gradadmissions@ncsu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sc-gradoffice@ncsu.edu" TargetMode="External"/><Relationship Id="rId5" Type="http://schemas.openxmlformats.org/officeDocument/2006/relationships/hyperlink" Target="mailto:rdutta@ncsu.edu" TargetMode="External"/><Relationship Id="rId4" Type="http://schemas.openxmlformats.org/officeDocument/2006/relationships/hyperlink" Target="mailto:csc-grad-advising@ncsu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"/>
          <p:cNvSpPr txBox="1">
            <a:spLocks noGrp="1"/>
          </p:cNvSpPr>
          <p:nvPr>
            <p:ph type="ctrTitle"/>
          </p:nvPr>
        </p:nvSpPr>
        <p:spPr>
          <a:xfrm>
            <a:off x="0" y="4914300"/>
            <a:ext cx="9523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733"/>
              <a:t>Computer Science Graduate Programs</a:t>
            </a:r>
            <a:endParaRPr sz="3733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"/>
          <p:cNvSpPr txBox="1">
            <a:spLocks noGrp="1"/>
          </p:cNvSpPr>
          <p:nvPr>
            <p:ph type="subTitle" idx="1"/>
          </p:nvPr>
        </p:nvSpPr>
        <p:spPr>
          <a:xfrm>
            <a:off x="3510211" y="5638784"/>
            <a:ext cx="85344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2400"/>
            </a:pPr>
            <a:r>
              <a:rPr lang="en-US" sz="3200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Steffen Heber</a:t>
            </a:r>
            <a:endParaRPr dirty="0"/>
          </a:p>
          <a:p>
            <a:pPr algn="r">
              <a:lnSpc>
                <a:spcPct val="100000"/>
              </a:lnSpc>
              <a:spcBef>
                <a:spcPts val="640"/>
              </a:spcBef>
              <a:buClr>
                <a:srgbClr val="888888"/>
              </a:buClr>
              <a:buSzPts val="2400"/>
            </a:pPr>
            <a:r>
              <a:rPr lang="en-US" sz="3200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Director of Graduate Programs</a:t>
            </a:r>
            <a:endParaRPr sz="3200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1" descr="A sign on the side of a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9906"/>
            <a:ext cx="12192000" cy="4226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DD47-44C3-444B-452B-A73300BF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a Web Search first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32503-3B46-537E-EF43-806CA4D83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Information you need is probably on one of these websites</a:t>
            </a:r>
          </a:p>
          <a:p>
            <a:r>
              <a:rPr lang="en-US" dirty="0"/>
              <a:t>csc.ncsu.edu → Academics → </a:t>
            </a:r>
            <a:r>
              <a:rPr lang="en-US" b="1" dirty="0"/>
              <a:t>Graduate Program </a:t>
            </a:r>
            <a:r>
              <a:rPr lang="en-US" dirty="0"/>
              <a:t>→ …</a:t>
            </a:r>
          </a:p>
          <a:p>
            <a:r>
              <a:rPr lang="en-US" dirty="0"/>
              <a:t>my.csc.ncsu.edu/</a:t>
            </a:r>
            <a:r>
              <a:rPr lang="en-US" dirty="0" err="1"/>
              <a:t>dgp</a:t>
            </a:r>
            <a:r>
              <a:rPr lang="en-US" dirty="0"/>
              <a:t> → </a:t>
            </a:r>
            <a:r>
              <a:rPr lang="en-US" b="1" dirty="0"/>
              <a:t>services-info-for-students</a:t>
            </a:r>
          </a:p>
          <a:p>
            <a:r>
              <a:rPr lang="en-US" dirty="0"/>
              <a:t>internationalservices.ncsu.edu → </a:t>
            </a:r>
            <a:r>
              <a:rPr lang="en-US" b="1" dirty="0"/>
              <a:t>OIS</a:t>
            </a:r>
            <a:r>
              <a:rPr lang="en-US" dirty="0"/>
              <a:t> visa, employment etc.</a:t>
            </a:r>
          </a:p>
          <a:p>
            <a:r>
              <a:rPr lang="en-US" dirty="0"/>
              <a:t>catalog.ncsu.edu → graduate → </a:t>
            </a:r>
            <a:r>
              <a:rPr lang="en-US" b="1" dirty="0"/>
              <a:t>graduate-handbook</a:t>
            </a:r>
          </a:p>
          <a:p>
            <a:r>
              <a:rPr lang="en-US" dirty="0"/>
              <a:t>ncsu.edu and then do a 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0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"/>
          <p:cNvSpPr txBox="1">
            <a:spLocks noGrp="1"/>
          </p:cNvSpPr>
          <p:nvPr>
            <p:ph type="title"/>
          </p:nvPr>
        </p:nvSpPr>
        <p:spPr>
          <a:xfrm>
            <a:off x="609600" y="497777"/>
            <a:ext cx="10972800" cy="10683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42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North Carolina State University</a:t>
            </a:r>
            <a:endParaRPr sz="42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 txBox="1">
            <a:spLocks noGrp="1"/>
          </p:cNvSpPr>
          <p:nvPr>
            <p:ph type="body" idx="1"/>
          </p:nvPr>
        </p:nvSpPr>
        <p:spPr>
          <a:xfrm>
            <a:off x="134113" y="1566165"/>
            <a:ext cx="8764939" cy="46761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667" dirty="0"/>
              <a:t>Nationally recognized leader in Science &amp; Technology Education and Research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667" dirty="0"/>
              <a:t>12 Colleges, &gt;300 Fields of Study, ~38,500 students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667" dirty="0"/>
              <a:t>~$580M in Annual Research Expenditures, among </a:t>
            </a:r>
            <a:br>
              <a:rPr lang="en-US" sz="2667" dirty="0"/>
            </a:br>
            <a:r>
              <a:rPr lang="en-US" sz="2667" dirty="0"/>
              <a:t>most productive research Universities:</a:t>
            </a:r>
            <a:br>
              <a:rPr lang="en-US" dirty="0"/>
            </a:br>
            <a:r>
              <a:rPr lang="en-US" sz="2667" dirty="0"/>
              <a:t>1,500+ patents, 170+ startups launched,</a:t>
            </a:r>
            <a:br>
              <a:rPr lang="en-US" sz="2667" dirty="0"/>
            </a:br>
            <a:r>
              <a:rPr lang="en-US" sz="2667" dirty="0"/>
              <a:t>&gt; 600 consumer products to market</a:t>
            </a:r>
            <a:endParaRPr dirty="0"/>
          </a:p>
        </p:txBody>
      </p:sp>
      <p:pic>
        <p:nvPicPr>
          <p:cNvPr id="95" name="Google Shape;95;p3" descr="A tall clock tower with a sunset in th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40796" y="1566164"/>
            <a:ext cx="3292948" cy="4565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42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42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 txBox="1">
            <a:spLocks noGrp="1"/>
          </p:cNvSpPr>
          <p:nvPr>
            <p:ph idx="1"/>
          </p:nvPr>
        </p:nvSpPr>
        <p:spPr>
          <a:xfrm>
            <a:off x="562070" y="1825625"/>
            <a:ext cx="10791730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Founded in 1967 – Among the nation’s Oldest and Largest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Over $18.6M in Research Expenditures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$20M NSF AI Institute / $2M NSA Cybersecurity Grant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13 Research centers and &gt;35 Research Labs &amp; groups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36 faculty with NSF CAREER Awards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One of leading producers of CS graduates in the US</a:t>
            </a:r>
            <a:endParaRPr dirty="0"/>
          </a:p>
          <a:p>
            <a:pPr marL="1100639" lvl="1" indent="-457189">
              <a:lnSpc>
                <a:spcPct val="100000"/>
              </a:lnSpc>
              <a:spcBef>
                <a:spcPts val="640"/>
              </a:spcBef>
              <a:buSzPts val="2000"/>
              <a:buChar char="–"/>
            </a:pPr>
            <a:r>
              <a:rPr lang="en-US" sz="1867" dirty="0"/>
              <a:t>Top supplier of new grad talent to IBM, SAS, Red Hat, Cisco, NetApp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#1 in tenure-track female faculty among CS Departments in Colleges of Engineering</a:t>
            </a:r>
            <a:endParaRPr dirty="0"/>
          </a:p>
          <a:p>
            <a:pPr marL="491054" indent="-287859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endParaRPr sz="2400" dirty="0"/>
          </a:p>
        </p:txBody>
      </p:sp>
      <p:pic>
        <p:nvPicPr>
          <p:cNvPr id="102" name="Google Shape;102;p4" descr="A picture containing room, drawing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3421" y="2123921"/>
            <a:ext cx="2910299" cy="2450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2792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42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Departmental Stats</a:t>
            </a:r>
            <a:endParaRPr sz="42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Total Fall 2024 enrollment: ~2800</a:t>
            </a:r>
            <a:endParaRPr dirty="0"/>
          </a:p>
          <a:p>
            <a:pPr marL="1100639" lvl="1" indent="-457189">
              <a:lnSpc>
                <a:spcPct val="100000"/>
              </a:lnSpc>
              <a:spcBef>
                <a:spcPts val="640"/>
              </a:spcBef>
              <a:buSzPts val="2000"/>
              <a:buChar char="–"/>
            </a:pPr>
            <a:r>
              <a:rPr lang="en-US" sz="1867" dirty="0"/>
              <a:t>~240 PhD, ~760 Masters, ~1800 Undergrad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Faculty: 63 +10 Adjuncts, 16 Teaching</a:t>
            </a:r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Res/IT/Admin staff: 40+</a:t>
            </a:r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#1 in High-Performance Computing Research</a:t>
            </a:r>
            <a:endParaRPr sz="2400"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#2 in Computer Science Education Research</a:t>
            </a:r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#4 Software Engineering Research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#7 in Embedded &amp; real-time systems Research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#12 in Computer Architecture Research</a:t>
            </a:r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#17 in Systems Research</a:t>
            </a:r>
            <a:endParaRPr dirty="0"/>
          </a:p>
        </p:txBody>
      </p:sp>
      <p:pic>
        <p:nvPicPr>
          <p:cNvPr id="109" name="Google Shape;109;p5" descr="A picture containing building, station, train,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6505" y="1839958"/>
            <a:ext cx="3778560" cy="2161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90B2FC-782C-3978-22E4-86ED87057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37024A-A550-1325-F5E0-CC8131AB4F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900" dirty="0"/>
              <a:t>Advanced Learning Technologies </a:t>
            </a:r>
          </a:p>
          <a:p>
            <a:r>
              <a:rPr lang="en-US" sz="2900" dirty="0"/>
              <a:t>Algorithms and Theory of Computation </a:t>
            </a:r>
          </a:p>
          <a:p>
            <a:r>
              <a:rPr lang="en-US" sz="2900" dirty="0"/>
              <a:t>Architecture and Operating Systems </a:t>
            </a:r>
          </a:p>
          <a:p>
            <a:r>
              <a:rPr lang="en-US" sz="2900" dirty="0"/>
              <a:t>Artificial Intelligence and Intelligent Agents </a:t>
            </a:r>
          </a:p>
          <a:p>
            <a:r>
              <a:rPr lang="en-US" sz="2900" dirty="0"/>
              <a:t>Cloud Computing </a:t>
            </a:r>
          </a:p>
          <a:p>
            <a:r>
              <a:rPr lang="en-US" sz="2900" dirty="0"/>
              <a:t>Computer and Video Games </a:t>
            </a:r>
          </a:p>
          <a:p>
            <a:r>
              <a:rPr lang="en-US" sz="2900" dirty="0"/>
              <a:t>Cyber Security </a:t>
            </a:r>
          </a:p>
          <a:p>
            <a:r>
              <a:rPr lang="en-US" sz="2900" dirty="0"/>
              <a:t>Cyber-Physical Systems</a:t>
            </a:r>
          </a:p>
          <a:p>
            <a:r>
              <a:rPr lang="en-US" sz="2900" dirty="0"/>
              <a:t>Data Sciences and Analytics </a:t>
            </a:r>
          </a:p>
          <a:p>
            <a:r>
              <a:rPr lang="en-US" sz="2600" dirty="0"/>
              <a:t>Embedded and Real-Time Systems </a:t>
            </a:r>
          </a:p>
          <a:p>
            <a:endParaRPr lang="en-US" sz="1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9E16A2-081C-A1AB-15A8-D2A6F67588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dirty="0"/>
              <a:t>Graphics, Human Computer Interaction, &amp; User Experience </a:t>
            </a:r>
          </a:p>
          <a:p>
            <a:r>
              <a:rPr lang="en-US" sz="2800" dirty="0"/>
              <a:t>Health Care Information Technology </a:t>
            </a:r>
          </a:p>
          <a:p>
            <a:r>
              <a:rPr lang="en-US" sz="2800" dirty="0"/>
              <a:t>Information and Knowledge Management </a:t>
            </a:r>
          </a:p>
          <a:p>
            <a:r>
              <a:rPr lang="en-US" sz="2800" dirty="0"/>
              <a:t>Networking and Performance Evaluation </a:t>
            </a:r>
          </a:p>
          <a:p>
            <a:r>
              <a:rPr lang="en-US" sz="2800" dirty="0"/>
              <a:t>Parallel and Distributed Systems </a:t>
            </a:r>
          </a:p>
          <a:p>
            <a:r>
              <a:rPr lang="en-US" sz="2800" dirty="0"/>
              <a:t>Quantum Computing </a:t>
            </a:r>
          </a:p>
          <a:p>
            <a:r>
              <a:rPr lang="en-US" sz="2800" dirty="0"/>
              <a:t>Scientific and High-Performance Computing </a:t>
            </a:r>
          </a:p>
          <a:p>
            <a:r>
              <a:rPr lang="en-US" sz="2800" dirty="0"/>
              <a:t>Software Engineering and Programming Languages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EF884-3228-3F37-3E8F-3B94158D0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691" y="3364993"/>
            <a:ext cx="891372" cy="2946907"/>
          </a:xfrm>
          <a:prstGeom prst="rect">
            <a:avLst/>
          </a:prstGeom>
        </p:spPr>
      </p:pic>
      <p:sp>
        <p:nvSpPr>
          <p:cNvPr id="10" name="Google Shape;124;p7">
            <a:extLst>
              <a:ext uri="{FF2B5EF4-FFF2-40B4-BE49-F238E27FC236}">
                <a16:creationId xmlns:a16="http://schemas.microsoft.com/office/drawing/2014/main" id="{3F116396-480C-89E1-175B-3661E3136FFF}"/>
              </a:ext>
            </a:extLst>
          </p:cNvPr>
          <p:cNvSpPr txBox="1"/>
          <p:nvPr/>
        </p:nvSpPr>
        <p:spPr>
          <a:xfrm>
            <a:off x="0" y="6456385"/>
            <a:ext cx="5063067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867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https://www.csc.ncsu.edu/research/areas.php</a:t>
            </a:r>
            <a:r>
              <a:rPr lang="en-US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951560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74C420-B73B-3B8B-CE4E-A65F6A5D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</a:t>
            </a:r>
            <a:r>
              <a:rPr lang="en-US" b="1" dirty="0"/>
              <a:t>Major Growth Trend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30445E-17A2-8B7A-3100-439F2EB52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Engineering Expansion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4K new students in Engineering/CS over five years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A tall clock tower with a sunset in the background&#10;&#10;Description automatically generated">
            <a:extLst>
              <a:ext uri="{FF2B5EF4-FFF2-40B4-BE49-F238E27FC236}">
                <a16:creationId xmlns:a16="http://schemas.microsoft.com/office/drawing/2014/main" id="{863821D4-63BE-CE85-7BD7-DE8015F29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34" y="928367"/>
            <a:ext cx="3219335" cy="446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04EE68A3-C92E-3600-1B2D-61012E5CD3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531227"/>
              </p:ext>
            </p:extLst>
          </p:nvPr>
        </p:nvGraphicFramePr>
        <p:xfrm>
          <a:off x="894196" y="2922749"/>
          <a:ext cx="771996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389">
                  <a:extLst>
                    <a:ext uri="{9D8B030D-6E8A-4147-A177-3AD203B41FA5}">
                      <a16:colId xmlns:a16="http://schemas.microsoft.com/office/drawing/2014/main" val="24075715"/>
                    </a:ext>
                  </a:extLst>
                </a:gridCol>
                <a:gridCol w="1131346">
                  <a:extLst>
                    <a:ext uri="{9D8B030D-6E8A-4147-A177-3AD203B41FA5}">
                      <a16:colId xmlns:a16="http://schemas.microsoft.com/office/drawing/2014/main" val="321680740"/>
                    </a:ext>
                  </a:extLst>
                </a:gridCol>
                <a:gridCol w="1159366">
                  <a:extLst>
                    <a:ext uri="{9D8B030D-6E8A-4147-A177-3AD203B41FA5}">
                      <a16:colId xmlns:a16="http://schemas.microsoft.com/office/drawing/2014/main" val="2325985325"/>
                    </a:ext>
                  </a:extLst>
                </a:gridCol>
                <a:gridCol w="1173377">
                  <a:extLst>
                    <a:ext uri="{9D8B030D-6E8A-4147-A177-3AD203B41FA5}">
                      <a16:colId xmlns:a16="http://schemas.microsoft.com/office/drawing/2014/main" val="2164399327"/>
                    </a:ext>
                  </a:extLst>
                </a:gridCol>
                <a:gridCol w="1173378">
                  <a:extLst>
                    <a:ext uri="{9D8B030D-6E8A-4147-A177-3AD203B41FA5}">
                      <a16:colId xmlns:a16="http://schemas.microsoft.com/office/drawing/2014/main" val="2081451410"/>
                    </a:ext>
                  </a:extLst>
                </a:gridCol>
                <a:gridCol w="1226109">
                  <a:extLst>
                    <a:ext uri="{9D8B030D-6E8A-4147-A177-3AD203B41FA5}">
                      <a16:colId xmlns:a16="http://schemas.microsoft.com/office/drawing/2014/main" val="4140143276"/>
                    </a:ext>
                  </a:extLst>
                </a:gridCol>
              </a:tblGrid>
              <a:tr h="5549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Fall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Fall 2022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Fall 2023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Fall 2024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434952"/>
                  </a:ext>
                </a:extLst>
              </a:tr>
              <a:tr h="317131">
                <a:tc>
                  <a:txBody>
                    <a:bodyPr/>
                    <a:lstStyle/>
                    <a:p>
                      <a:r>
                        <a:rPr lang="en-US" dirty="0"/>
                        <a:t>Master’s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763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665120"/>
                  </a:ext>
                </a:extLst>
              </a:tr>
              <a:tr h="317131">
                <a:tc>
                  <a:txBody>
                    <a:bodyPr/>
                    <a:lstStyle/>
                    <a:p>
                      <a:r>
                        <a:rPr lang="en-US" dirty="0"/>
                        <a:t>Ph.D.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031256"/>
                  </a:ext>
                </a:extLst>
              </a:tr>
              <a:tr h="317131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219125"/>
                  </a:ext>
                </a:extLst>
              </a:tr>
              <a:tr h="3171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70829"/>
                  </a:ext>
                </a:extLst>
              </a:tr>
              <a:tr h="317131">
                <a:tc>
                  <a:txBody>
                    <a:bodyPr/>
                    <a:lstStyle/>
                    <a:p>
                      <a:r>
                        <a:rPr lang="en-US" dirty="0"/>
                        <a:t>Undergraduates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1763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681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441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>
            <a:spLocks noGrp="1"/>
          </p:cNvSpPr>
          <p:nvPr>
            <p:ph type="title"/>
          </p:nvPr>
        </p:nvSpPr>
        <p:spPr>
          <a:xfrm>
            <a:off x="609600" y="497777"/>
            <a:ext cx="10972800" cy="10683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42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Graduate Degrees</a:t>
            </a:r>
            <a:endParaRPr sz="426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 txBox="1">
            <a:spLocks noGrp="1"/>
          </p:cNvSpPr>
          <p:nvPr>
            <p:ph type="body" idx="1"/>
          </p:nvPr>
        </p:nvSpPr>
        <p:spPr>
          <a:xfrm>
            <a:off x="3342996" y="1373025"/>
            <a:ext cx="8493696" cy="46761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PhD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Master of Computer Science (course-based)</a:t>
            </a:r>
            <a:endParaRPr dirty="0"/>
          </a:p>
          <a:p>
            <a:pPr marL="1100639" lvl="1" indent="-457189">
              <a:lnSpc>
                <a:spcPct val="80000"/>
              </a:lnSpc>
              <a:spcBef>
                <a:spcPts val="0"/>
              </a:spcBef>
              <a:buSzPts val="2000"/>
              <a:buChar char="–"/>
            </a:pPr>
            <a:r>
              <a:rPr lang="en-US" sz="1867" dirty="0"/>
              <a:t>Track in Data Science</a:t>
            </a:r>
            <a:endParaRPr dirty="0"/>
          </a:p>
          <a:p>
            <a:pPr marL="1100639" lvl="1" indent="-457189">
              <a:lnSpc>
                <a:spcPct val="80000"/>
              </a:lnSpc>
              <a:spcBef>
                <a:spcPts val="0"/>
              </a:spcBef>
              <a:buSzPts val="2000"/>
              <a:buChar char="–"/>
            </a:pPr>
            <a:r>
              <a:rPr lang="en-US" sz="1867" dirty="0"/>
              <a:t>Track in Security</a:t>
            </a:r>
            <a:endParaRPr dirty="0"/>
          </a:p>
          <a:p>
            <a:pPr marL="1100639" lvl="1" indent="-457189">
              <a:lnSpc>
                <a:spcPct val="80000"/>
              </a:lnSpc>
              <a:spcBef>
                <a:spcPts val="0"/>
              </a:spcBef>
              <a:buSzPts val="2000"/>
              <a:buChar char="–"/>
            </a:pPr>
            <a:r>
              <a:rPr lang="en-US" sz="1867" dirty="0"/>
              <a:t>Track in Software Engineering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MS in Computer Science (thesis-based)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MS in Computer Networking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MS in Cybersecurity (approval pending)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Graduate Certificates</a:t>
            </a:r>
            <a:endParaRPr dirty="0"/>
          </a:p>
          <a:p>
            <a:pPr marL="1100639" lvl="1" indent="-457189">
              <a:lnSpc>
                <a:spcPct val="80000"/>
              </a:lnSpc>
              <a:spcBef>
                <a:spcPts val="0"/>
              </a:spcBef>
              <a:buSzPts val="2000"/>
              <a:buChar char="–"/>
            </a:pPr>
            <a:r>
              <a:rPr lang="en-US" sz="1867" dirty="0"/>
              <a:t>Computer Science</a:t>
            </a:r>
            <a:endParaRPr dirty="0"/>
          </a:p>
          <a:p>
            <a:pPr marL="1100639" lvl="1" indent="-457189">
              <a:lnSpc>
                <a:spcPct val="80000"/>
              </a:lnSpc>
              <a:spcBef>
                <a:spcPts val="0"/>
              </a:spcBef>
              <a:buSzPts val="2000"/>
              <a:buChar char="–"/>
            </a:pPr>
            <a:r>
              <a:rPr lang="en-US" sz="1867" dirty="0"/>
              <a:t>Data Science Foundations</a:t>
            </a:r>
            <a:endParaRPr dirty="0"/>
          </a:p>
          <a:p>
            <a:pPr marL="1100639" lvl="1" indent="-457189">
              <a:lnSpc>
                <a:spcPct val="80000"/>
              </a:lnSpc>
              <a:spcBef>
                <a:spcPts val="0"/>
              </a:spcBef>
              <a:buSzPts val="2000"/>
              <a:buChar char="–"/>
            </a:pPr>
            <a:r>
              <a:rPr lang="en-US" sz="1867" dirty="0"/>
              <a:t>Cybersecurity</a:t>
            </a:r>
            <a:endParaRPr dirty="0"/>
          </a:p>
          <a:p>
            <a:pPr marL="1100639" lvl="1" indent="-287859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endParaRPr sz="1867" dirty="0"/>
          </a:p>
        </p:txBody>
      </p:sp>
      <p:pic>
        <p:nvPicPr>
          <p:cNvPr id="131" name="Google Shape;131;p8" descr="A picture containing furniture, table, stool, ottoma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09" y="1895320"/>
            <a:ext cx="2404241" cy="2404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43BC-AFDD-397F-E31F-AAA77646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Enrollment Breakdown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70D8C04-779A-D6D9-316F-8F10CB39E1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671256"/>
              </p:ext>
            </p:extLst>
          </p:nvPr>
        </p:nvGraphicFramePr>
        <p:xfrm>
          <a:off x="854059" y="1825625"/>
          <a:ext cx="10499741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041">
                  <a:extLst>
                    <a:ext uri="{9D8B030D-6E8A-4147-A177-3AD203B41FA5}">
                      <a16:colId xmlns:a16="http://schemas.microsoft.com/office/drawing/2014/main" val="32809423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1727680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1834160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235501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85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912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663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587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896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MCS-DE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818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Certificates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23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CTG-CS-DE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518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CTG-CYS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381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CTG-DSF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964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912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42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PhD Degree</a:t>
            </a:r>
            <a:endParaRPr sz="42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An advanced </a:t>
            </a:r>
            <a:r>
              <a:rPr lang="en-US" sz="2400" b="1" dirty="0"/>
              <a:t>research degree</a:t>
            </a:r>
            <a:r>
              <a:rPr lang="en-US" sz="2400" dirty="0"/>
              <a:t>. </a:t>
            </a:r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Work in cutting-edge areas with world-renowned faculty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4-year funding </a:t>
            </a:r>
            <a:r>
              <a:rPr lang="en-US" sz="2400" b="1" i="1" dirty="0"/>
              <a:t>guarantee</a:t>
            </a:r>
            <a:endParaRPr dirty="0"/>
          </a:p>
          <a:p>
            <a:pPr marL="1100639" lvl="1" indent="-457189">
              <a:lnSpc>
                <a:spcPct val="100000"/>
              </a:lnSpc>
              <a:spcBef>
                <a:spcPts val="640"/>
              </a:spcBef>
              <a:buSzPts val="2000"/>
              <a:buChar char="–"/>
            </a:pPr>
            <a:r>
              <a:rPr lang="en-US" sz="1867" dirty="0"/>
              <a:t>Competitive stipend + tuition remission + health insurance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72 credits / 54 with a related Masters</a:t>
            </a:r>
            <a:endParaRPr dirty="0"/>
          </a:p>
          <a:p>
            <a:pPr marL="1100639" lvl="1" indent="-457189">
              <a:lnSpc>
                <a:spcPct val="100000"/>
              </a:lnSpc>
              <a:spcBef>
                <a:spcPts val="640"/>
              </a:spcBef>
              <a:buSzPts val="2000"/>
              <a:buChar char="–"/>
            </a:pPr>
            <a:r>
              <a:rPr lang="en-US" sz="1867" dirty="0"/>
              <a:t>Only 18 course credits required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Three research milestones</a:t>
            </a:r>
            <a:endParaRPr dirty="0"/>
          </a:p>
          <a:p>
            <a:pPr marL="1100639" lvl="1" indent="-457189">
              <a:lnSpc>
                <a:spcPct val="100000"/>
              </a:lnSpc>
              <a:spcBef>
                <a:spcPts val="640"/>
              </a:spcBef>
              <a:buSzPts val="2000"/>
              <a:buChar char="–"/>
            </a:pPr>
            <a:r>
              <a:rPr lang="en-US" sz="1867" dirty="0"/>
              <a:t>Qualifying exam, Research proposal, Defense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Median time to degree: 5.5 years</a:t>
            </a:r>
            <a:endParaRPr dirty="0"/>
          </a:p>
          <a:p>
            <a:pPr marL="491054" indent="-287859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endParaRPr sz="2400" dirty="0"/>
          </a:p>
        </p:txBody>
      </p:sp>
      <p:pic>
        <p:nvPicPr>
          <p:cNvPr id="138" name="Google Shape;138;p9" descr="A close up of text on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843" y="452395"/>
            <a:ext cx="3069392" cy="1151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275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7A0A-41AD-3A88-C9FC-9713AECA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PhD Curriculum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C6EC1-9437-4F31-32C5-AB3977BFD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Must have attended 8 seminars</a:t>
            </a:r>
          </a:p>
          <a:p>
            <a:r>
              <a:rPr lang="en-US" dirty="0"/>
              <a:t>core course GPA ≥ 3.5, overall GPA ≥ 3.0</a:t>
            </a:r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DEDA2-A9F6-90B9-420F-685485353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259181"/>
              </p:ext>
            </p:extLst>
          </p:nvPr>
        </p:nvGraphicFramePr>
        <p:xfrm>
          <a:off x="918673" y="1881679"/>
          <a:ext cx="8119109" cy="2531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3327">
                  <a:extLst>
                    <a:ext uri="{9D8B030D-6E8A-4147-A177-3AD203B41FA5}">
                      <a16:colId xmlns:a16="http://schemas.microsoft.com/office/drawing/2014/main" val="3054162759"/>
                    </a:ext>
                  </a:extLst>
                </a:gridCol>
                <a:gridCol w="3195782">
                  <a:extLst>
                    <a:ext uri="{9D8B030D-6E8A-4147-A177-3AD203B41FA5}">
                      <a16:colId xmlns:a16="http://schemas.microsoft.com/office/drawing/2014/main" val="42877328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</a:rPr>
                        <a:t>Requirement</a:t>
                      </a:r>
                      <a:endParaRPr lang="en-US" dirty="0">
                        <a:effectLst/>
                      </a:endParaRP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</a:rPr>
                        <a:t>Credit Hours</a:t>
                      </a:r>
                      <a:endParaRPr lang="en-US">
                        <a:effectLst/>
                      </a:endParaRP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384629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Orientation course (CSC 600)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324935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u="none" strike="noStrike" dirty="0">
                          <a:solidFill>
                            <a:schemeClr val="tx1"/>
                          </a:solidFill>
                          <a:effectLst/>
                        </a:rPr>
                        <a:t>4 Core courses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dirty="0">
                          <a:effectLst/>
                        </a:rPr>
                        <a:t>(2 in Theory, 2 in Systems)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12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1611574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 CSC 700-level courses 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2853966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Written Qualifying Exam (CSC 890)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3414475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CSC graduate electives / research credits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47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630470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>
                          <a:effectLst/>
                        </a:rPr>
                        <a:t>Total</a:t>
                      </a:r>
                      <a:endParaRPr lang="en-US" dirty="0">
                        <a:effectLst/>
                      </a:endParaRP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72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1998132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04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E35-91F0-558D-D1CD-FB2BD7F4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70BE1-8DDD-6AAA-0F04-474331725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Intro &amp; How to contact us</a:t>
            </a:r>
          </a:p>
          <a:p>
            <a:r>
              <a:rPr lang="en-US" dirty="0"/>
              <a:t>The CSC Department</a:t>
            </a:r>
          </a:p>
          <a:p>
            <a:r>
              <a:rPr lang="en-US" dirty="0"/>
              <a:t>Our Graduate Programs</a:t>
            </a:r>
          </a:p>
          <a:p>
            <a:r>
              <a:rPr lang="en-US" dirty="0"/>
              <a:t>Advising &amp; Resources</a:t>
            </a:r>
          </a:p>
          <a:p>
            <a:r>
              <a:rPr lang="en-US" dirty="0"/>
              <a:t>Phishing, Scams &amp; Unsolicited Emails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21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53ACD-18BF-B4F2-9DE8-EC404C5D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09F5B-EF54-AEAD-A4DB-243ABAE44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CSC 700-level courses; one can be a CSC 791 special topics course (needs approval)</a:t>
            </a:r>
          </a:p>
          <a:p>
            <a:r>
              <a:rPr lang="en-US" b="1" dirty="0"/>
              <a:t>CSC graduate electives</a:t>
            </a:r>
            <a:r>
              <a:rPr lang="en-US" dirty="0"/>
              <a:t>: 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graduate 500- and 700-level CSC courses</a:t>
            </a:r>
          </a:p>
          <a:p>
            <a:r>
              <a:rPr lang="en-US" b="1" dirty="0">
                <a:solidFill>
                  <a:srgbClr val="333333"/>
                </a:solidFill>
                <a:latin typeface="UniversRoman"/>
              </a:rPr>
              <a:t>Research credits</a:t>
            </a:r>
            <a:r>
              <a:rPr lang="en-US" dirty="0">
                <a:solidFill>
                  <a:srgbClr val="333333"/>
                </a:solidFill>
                <a:latin typeface="UniversRoman"/>
              </a:rPr>
              <a:t>: CSC 830, CSC 893, CSC 895, CSC 896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87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80C4-C92C-8F8D-5A79-B0A2DF2C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PhD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88330-1035-E705-04D5-0FD60355A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Find an advisor and engage in research -&gt; CSC 801, CSC 830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core courses during the first 27 credit hours.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Qualifying (written prelim) exam before the 5</a:t>
            </a:r>
            <a:r>
              <a:rPr lang="en-US" baseline="30000" dirty="0"/>
              <a:t>th</a:t>
            </a:r>
            <a:r>
              <a:rPr lang="en-US" dirty="0"/>
              <a:t> semester (4</a:t>
            </a:r>
            <a:r>
              <a:rPr lang="en-US" baseline="30000" dirty="0"/>
              <a:t>th</a:t>
            </a:r>
            <a:r>
              <a:rPr lang="en-US" dirty="0"/>
              <a:t> semester if you have a related MS) -&gt; CSC 890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Form Advisory Committee, file Plan of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Research proposal (oral prelim exam) by 8th semester or 48 credit hours, at least one semester before defense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Final Oral Exam (Defense)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Dissertation  (ETD submission and approval, </a:t>
            </a:r>
            <a:r>
              <a:rPr lang="en-US" dirty="0">
                <a:hlinkClick r:id="rId2"/>
              </a:rPr>
              <a:t>ETD Deadlines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Graduation</a:t>
            </a:r>
          </a:p>
        </p:txBody>
      </p:sp>
    </p:spTree>
    <p:extLst>
      <p:ext uri="{BB962C8B-B14F-4D97-AF65-F5344CB8AC3E}">
        <p14:creationId xmlns:p14="http://schemas.microsoft.com/office/powerpoint/2010/main" val="1156584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42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Masters Degrees</a:t>
            </a:r>
            <a:endParaRPr sz="426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0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31 credits: 10 courses </a:t>
            </a:r>
            <a:r>
              <a:rPr lang="en-US" sz="2400" b="1" i="1" dirty="0"/>
              <a:t>OR</a:t>
            </a:r>
            <a:r>
              <a:rPr lang="en-US" sz="2400" dirty="0"/>
              <a:t> 8 </a:t>
            </a:r>
            <a:r>
              <a:rPr lang="en-US" sz="2400" dirty="0" err="1"/>
              <a:t>courses+thesis</a:t>
            </a:r>
            <a:endParaRPr sz="2400"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All courses must be taken for letter grade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Must maintain GPA &gt;= 3.0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Independent study option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Full-time enrollment: 9 credits</a:t>
            </a:r>
            <a:endParaRPr dirty="0"/>
          </a:p>
          <a:p>
            <a:pPr marL="1100639" lvl="1" indent="-457189">
              <a:lnSpc>
                <a:spcPct val="100000"/>
              </a:lnSpc>
              <a:spcBef>
                <a:spcPts val="640"/>
              </a:spcBef>
              <a:buSzPts val="2000"/>
              <a:buChar char="–"/>
            </a:pPr>
            <a:r>
              <a:rPr lang="en-US" sz="1867" dirty="0"/>
              <a:t>Complete degree in 3 or 4 semesters</a:t>
            </a:r>
            <a:endParaRPr dirty="0"/>
          </a:p>
          <a:p>
            <a:pPr marL="491054" indent="-457189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 dirty="0"/>
              <a:t>Summer or semester internship (CPT) options</a:t>
            </a:r>
            <a:endParaRPr dirty="0"/>
          </a:p>
          <a:p>
            <a:pPr marL="1100639" lvl="1" indent="-287859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endParaRPr sz="1867" dirty="0"/>
          </a:p>
          <a:p>
            <a:pPr marL="491054" indent="-287859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endParaRPr sz="24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2B2A18-CC51-8C47-DF4E-B28D2EBE00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5" name="Google Shape;145;p10" descr="A group of people standing on top of a grass covered fiel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081" y="681037"/>
            <a:ext cx="2236325" cy="81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0" descr="A screen shot of a pers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825625"/>
            <a:ext cx="5453175" cy="2990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354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8A3A-F82C-DA58-3D33-993E8C20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of Computer Science (MCS)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982A9-AF68-A4AE-AB56-5FEB0AC03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MCS is a </a:t>
            </a:r>
            <a:r>
              <a:rPr lang="en-US" b="1" dirty="0"/>
              <a:t>coursework-based</a:t>
            </a:r>
            <a:r>
              <a:rPr lang="en-US" dirty="0"/>
              <a:t> terminal </a:t>
            </a:r>
            <a:r>
              <a:rPr lang="en-US" b="1" dirty="0"/>
              <a:t>professional degree</a:t>
            </a:r>
            <a:r>
              <a:rPr lang="en-US" dirty="0"/>
              <a:t>. No research, thesis, or comprehensive examination is required. The degree is offered </a:t>
            </a:r>
            <a:r>
              <a:rPr lang="en-US" b="1" dirty="0"/>
              <a:t>on-campus </a:t>
            </a:r>
            <a:r>
              <a:rPr lang="en-US" dirty="0"/>
              <a:t>or </a:t>
            </a:r>
            <a:r>
              <a:rPr lang="en-US" b="1" dirty="0"/>
              <a:t>via DE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8533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2717D-615A-F5A3-49A8-779344682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MCS Curriculum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D6E0-6A29-458B-948E-005753AE0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core course GPA ≥ 3.0, overall GPA ≥ 3.0</a:t>
            </a:r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421B3D-6A69-F373-5C04-894EA2EC1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031987"/>
              </p:ext>
            </p:extLst>
          </p:nvPr>
        </p:nvGraphicFramePr>
        <p:xfrm>
          <a:off x="837488" y="1961957"/>
          <a:ext cx="9969057" cy="2391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712">
                  <a:extLst>
                    <a:ext uri="{9D8B030D-6E8A-4147-A177-3AD203B41FA5}">
                      <a16:colId xmlns:a16="http://schemas.microsoft.com/office/drawing/2014/main" val="1639134477"/>
                    </a:ext>
                  </a:extLst>
                </a:gridCol>
                <a:gridCol w="2983345">
                  <a:extLst>
                    <a:ext uri="{9D8B030D-6E8A-4147-A177-3AD203B41FA5}">
                      <a16:colId xmlns:a16="http://schemas.microsoft.com/office/drawing/2014/main" val="2781141137"/>
                    </a:ext>
                  </a:extLst>
                </a:gridCol>
              </a:tblGrid>
              <a:tr h="601781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Requirement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Credit Hours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686837955"/>
                  </a:ext>
                </a:extLst>
              </a:tr>
              <a:tr h="2134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</a:rPr>
                        <a:t>Orientation Course (</a:t>
                      </a:r>
                      <a:r>
                        <a:rPr lang="en-US" u="none" strike="noStrike" dirty="0">
                          <a:solidFill>
                            <a:schemeClr val="tx1"/>
                          </a:solidFill>
                          <a:effectLst/>
                        </a:rPr>
                        <a:t>CSC 600</a:t>
                      </a:r>
                      <a:r>
                        <a:rPr lang="en-US" dirty="0">
                          <a:effectLst/>
                        </a:rPr>
                        <a:t>)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394962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3 Core courses (1 in Theory, 2 in Systems, or vice versa) 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9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334546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CSC graduate electives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12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1087336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CSC graduate electives, or “restricted” electives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9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513840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>
                          <a:effectLst/>
                        </a:rPr>
                        <a:t>Total</a:t>
                      </a:r>
                      <a:endParaRPr lang="en-US" dirty="0">
                        <a:effectLst/>
                      </a:endParaRP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31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2771760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336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79400-19B4-5FD3-81EE-E03BF658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98FA4-C605-DB9C-2991-810A81273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least 21 credits letter-graded (500- or 700-level) CSC course </a:t>
            </a:r>
          </a:p>
          <a:p>
            <a:r>
              <a:rPr lang="en-US" b="1" dirty="0"/>
              <a:t>Restricted electives:</a:t>
            </a:r>
            <a:r>
              <a:rPr lang="en-US" dirty="0"/>
              <a:t> graduate letter-graded (500- or 700-level) course within the College of Engineering (including Computer Science) or the College of Sciences. No special topic courses other than CSC courses.</a:t>
            </a:r>
          </a:p>
          <a:p>
            <a:r>
              <a:rPr lang="en-US" dirty="0"/>
              <a:t>At most, 4 CSC special topics courses (CSC 591 or CSC 791)</a:t>
            </a:r>
          </a:p>
          <a:p>
            <a:r>
              <a:rPr lang="en-US" dirty="0"/>
              <a:t>3 credits Independent Study (CSC 630) are allowed</a:t>
            </a:r>
          </a:p>
        </p:txBody>
      </p:sp>
    </p:spTree>
    <p:extLst>
      <p:ext uri="{BB962C8B-B14F-4D97-AF65-F5344CB8AC3E}">
        <p14:creationId xmlns:p14="http://schemas.microsoft.com/office/powerpoint/2010/main" val="114422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2FA37-BCAA-D88C-B2A7-F7855DD3F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of Computer Science (Distance Education, MCS-DE)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C2641-2CA0-CB9B-42B5-D74B0F0F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Available to US citizens and permanent residents, US military personnel serving overseas, and foreign nationals residing in the US on qualifying non-student visas.</a:t>
            </a:r>
          </a:p>
          <a:p>
            <a:r>
              <a:rPr lang="en-US" dirty="0"/>
              <a:t>Courses are streamed through Engineering Online (EOL).</a:t>
            </a:r>
          </a:p>
          <a:p>
            <a:r>
              <a:rPr lang="en-US" dirty="0"/>
              <a:t>MCS-DE students may attend on-campus courses as well.</a:t>
            </a:r>
          </a:p>
          <a:p>
            <a:r>
              <a:rPr lang="en-US" dirty="0"/>
              <a:t>Diploma and transcript list the degree as Master of Computer Science.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D7D3D-9478-E5A2-7E76-960D5615173A}"/>
              </a:ext>
            </a:extLst>
          </p:cNvPr>
          <p:cNvSpPr txBox="1"/>
          <p:nvPr/>
        </p:nvSpPr>
        <p:spPr>
          <a:xfrm>
            <a:off x="3047586" y="3244334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BCE0F-09F6-CD76-D205-834B67E191AC}"/>
              </a:ext>
            </a:extLst>
          </p:cNvPr>
          <p:cNvSpPr txBox="1"/>
          <p:nvPr/>
        </p:nvSpPr>
        <p:spPr>
          <a:xfrm>
            <a:off x="3405395" y="2503869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893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E2C4-6BF7-4E14-0E7A-D7617B5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MCS Master Tracks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86A6A-33E0-8D17-FE51-990A22CCF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110" y="1774350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Data Science</a:t>
            </a:r>
          </a:p>
          <a:p>
            <a:r>
              <a:rPr lang="en-US" dirty="0"/>
              <a:t>Security</a:t>
            </a:r>
          </a:p>
          <a:p>
            <a:r>
              <a:rPr lang="en-US" dirty="0"/>
              <a:t>Software Engineering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Students must satisfy all the MCS requirements</a:t>
            </a:r>
            <a:r>
              <a:rPr lang="en-US" dirty="0"/>
              <a:t>, plus additional, track-specific constraints.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Upon completion, students may request an </a:t>
            </a:r>
            <a:r>
              <a:rPr lang="en-US" b="1" dirty="0"/>
              <a:t>official letter </a:t>
            </a:r>
            <a:r>
              <a:rPr lang="en-US" dirty="0"/>
              <a:t>from the Graduate Office. The letter will mention you by name, your degree program, and that you have successfully completed the Masters Track.</a:t>
            </a:r>
          </a:p>
        </p:txBody>
      </p:sp>
    </p:spTree>
    <p:extLst>
      <p:ext uri="{BB962C8B-B14F-4D97-AF65-F5344CB8AC3E}">
        <p14:creationId xmlns:p14="http://schemas.microsoft.com/office/powerpoint/2010/main" val="3520440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BBED-0EDA-AFAD-7E35-836590B8A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of Science (MS) in Computer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3DDD5-441F-8D7C-25BD-6502BA5CA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MS in Computer Science is a </a:t>
            </a:r>
            <a:r>
              <a:rPr lang="en-US" b="1" dirty="0"/>
              <a:t>research-oriented</a:t>
            </a:r>
            <a:r>
              <a:rPr lang="en-US" dirty="0"/>
              <a:t> degree. The degree has two components:</a:t>
            </a:r>
            <a:r>
              <a:rPr lang="en-US" dirty="0">
                <a:solidFill>
                  <a:srgbClr val="333333"/>
                </a:solidFill>
                <a:latin typeface="UniversRoman"/>
              </a:rPr>
              <a:t> completion of </a:t>
            </a:r>
            <a:r>
              <a:rPr lang="en-US" b="1" dirty="0">
                <a:solidFill>
                  <a:srgbClr val="333333"/>
                </a:solidFill>
                <a:latin typeface="UniversRoman"/>
              </a:rPr>
              <a:t>a designated curriculum </a:t>
            </a:r>
            <a:r>
              <a:rPr lang="en-US" dirty="0">
                <a:solidFill>
                  <a:srgbClr val="333333"/>
                </a:solidFill>
                <a:latin typeface="UniversRoman"/>
              </a:rPr>
              <a:t>and completion and defense of </a:t>
            </a:r>
            <a:r>
              <a:rPr lang="en-US" b="1" dirty="0">
                <a:solidFill>
                  <a:srgbClr val="333333"/>
                </a:solidFill>
                <a:latin typeface="UniversRoman"/>
              </a:rPr>
              <a:t>a thesis </a:t>
            </a:r>
            <a:r>
              <a:rPr lang="en-US" dirty="0">
                <a:solidFill>
                  <a:srgbClr val="333333"/>
                </a:solidFill>
                <a:latin typeface="UniversRoman"/>
              </a:rPr>
              <a:t>that describes original research.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066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2717D-615A-F5A3-49A8-779344682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Curriculum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D6E0-6A29-458B-948E-005753AE0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core course GPA ≥ 3.0, overall GPA ≥ 3.0</a:t>
            </a:r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421B3D-6A69-F373-5C04-894EA2EC1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558699"/>
              </p:ext>
            </p:extLst>
          </p:nvPr>
        </p:nvGraphicFramePr>
        <p:xfrm>
          <a:off x="846034" y="1961957"/>
          <a:ext cx="996051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7166">
                  <a:extLst>
                    <a:ext uri="{9D8B030D-6E8A-4147-A177-3AD203B41FA5}">
                      <a16:colId xmlns:a16="http://schemas.microsoft.com/office/drawing/2014/main" val="1639134477"/>
                    </a:ext>
                  </a:extLst>
                </a:gridCol>
                <a:gridCol w="2983345">
                  <a:extLst>
                    <a:ext uri="{9D8B030D-6E8A-4147-A177-3AD203B41FA5}">
                      <a16:colId xmlns:a16="http://schemas.microsoft.com/office/drawing/2014/main" val="27811411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Requirement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Credit Hours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686837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</a:rPr>
                        <a:t>Orientation Course (</a:t>
                      </a:r>
                      <a:r>
                        <a:rPr lang="en-US" u="none" strike="noStrike" dirty="0">
                          <a:solidFill>
                            <a:schemeClr val="tx1"/>
                          </a:solidFill>
                          <a:effectLst/>
                        </a:rPr>
                        <a:t>CSC 600</a:t>
                      </a:r>
                      <a:r>
                        <a:rPr lang="en-US" dirty="0">
                          <a:effectLst/>
                        </a:rPr>
                        <a:t>)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394962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 Core courses (1 in Theory, 1 in Systems) 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334546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CSC graduate electives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9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1087336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Thesis research (CSC 695 )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1424242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Minor courses, CSC graduate electives, or “restricted” electives</a:t>
                      </a: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9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513840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>
                          <a:effectLst/>
                        </a:rPr>
                        <a:t>Total</a:t>
                      </a:r>
                      <a:endParaRPr lang="en-US" dirty="0">
                        <a:effectLst/>
                      </a:endParaRPr>
                    </a:p>
                  </a:txBody>
                  <a:tcPr marL="15875" marR="15875" marT="15875" marB="15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31</a:t>
                      </a:r>
                    </a:p>
                  </a:txBody>
                  <a:tcPr marL="15875" marR="15875" marT="15875" marB="15875" anchor="ctr"/>
                </a:tc>
                <a:extLst>
                  <a:ext uri="{0D108BD9-81ED-4DB2-BD59-A6C34878D82A}">
                    <a16:rowId xmlns:a16="http://schemas.microsoft.com/office/drawing/2014/main" val="2771760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667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E244-848C-795F-B6DF-9506FA8E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Advising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42864-C17C-4719-D306-65921D6C66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26790"/>
          <a:stretch/>
        </p:blipFill>
        <p:spPr>
          <a:xfrm>
            <a:off x="4261552" y="1589753"/>
            <a:ext cx="2322703" cy="2555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3266C-8D2F-A5F9-8262-01421757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755" y="1601772"/>
            <a:ext cx="2022630" cy="2553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19FC6C-DB3C-97EB-E440-D0CECB338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21941"/>
            <a:ext cx="2491618" cy="2491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5343C0-3DFA-BE64-5BA7-4EF25CA8BFDD}"/>
              </a:ext>
            </a:extLst>
          </p:cNvPr>
          <p:cNvSpPr txBox="1"/>
          <p:nvPr/>
        </p:nvSpPr>
        <p:spPr>
          <a:xfrm>
            <a:off x="710718" y="4368319"/>
            <a:ext cx="3206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Steffen Heber</a:t>
            </a:r>
          </a:p>
          <a:p>
            <a:r>
              <a:rPr lang="en-US" dirty="0"/>
              <a:t>Director of Graduate Programs</a:t>
            </a:r>
          </a:p>
          <a:p>
            <a:r>
              <a:rPr lang="en-US" dirty="0"/>
              <a:t>Professor</a:t>
            </a:r>
          </a:p>
          <a:p>
            <a:r>
              <a:rPr lang="en-US" dirty="0"/>
              <a:t>Advises </a:t>
            </a:r>
            <a:r>
              <a:rPr lang="en-US" b="1" dirty="0"/>
              <a:t>PhDs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C80E7-8BB9-ED07-1318-E96956FBDA89}"/>
              </a:ext>
            </a:extLst>
          </p:cNvPr>
          <p:cNvSpPr txBox="1"/>
          <p:nvPr/>
        </p:nvSpPr>
        <p:spPr>
          <a:xfrm>
            <a:off x="4175282" y="4344917"/>
            <a:ext cx="4182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Alexander Cards</a:t>
            </a:r>
          </a:p>
          <a:p>
            <a:r>
              <a:rPr lang="en-US" dirty="0"/>
              <a:t>Assistant Director of Graduate Programs</a:t>
            </a:r>
          </a:p>
          <a:p>
            <a:r>
              <a:rPr lang="en-US" dirty="0"/>
              <a:t>Asst Teaching Professor</a:t>
            </a:r>
          </a:p>
          <a:p>
            <a:r>
              <a:rPr lang="en-US" dirty="0"/>
              <a:t>Advises </a:t>
            </a:r>
            <a:r>
              <a:rPr lang="en-US" b="1" dirty="0"/>
              <a:t>Masters</a:t>
            </a:r>
            <a:r>
              <a:rPr lang="en-US" dirty="0"/>
              <a:t> </a:t>
            </a:r>
            <a:r>
              <a:rPr lang="en-US" b="1" dirty="0"/>
              <a:t>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58E081-557C-5743-025B-9C50977D8A19}"/>
              </a:ext>
            </a:extLst>
          </p:cNvPr>
          <p:cNvSpPr txBox="1"/>
          <p:nvPr/>
        </p:nvSpPr>
        <p:spPr>
          <a:xfrm>
            <a:off x="8561139" y="4332898"/>
            <a:ext cx="3007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Rudra Dutta</a:t>
            </a:r>
          </a:p>
          <a:p>
            <a:r>
              <a:rPr lang="en-US" dirty="0"/>
              <a:t>Associate Department Head</a:t>
            </a:r>
          </a:p>
          <a:p>
            <a:r>
              <a:rPr lang="en-US" dirty="0"/>
              <a:t>Professor</a:t>
            </a:r>
          </a:p>
          <a:p>
            <a:r>
              <a:rPr lang="en-US" dirty="0"/>
              <a:t>Advises </a:t>
            </a:r>
            <a:r>
              <a:rPr lang="en-US" b="1" dirty="0"/>
              <a:t>MSCN students</a:t>
            </a:r>
          </a:p>
        </p:txBody>
      </p:sp>
    </p:spTree>
    <p:extLst>
      <p:ext uri="{BB962C8B-B14F-4D97-AF65-F5344CB8AC3E}">
        <p14:creationId xmlns:p14="http://schemas.microsoft.com/office/powerpoint/2010/main" val="3907483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79400-19B4-5FD3-81EE-E03BF658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98FA4-C605-DB9C-2991-810A81273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least 12 credits letter-graded (500- or 700-level) CSC course </a:t>
            </a:r>
          </a:p>
          <a:p>
            <a:r>
              <a:rPr lang="en-US" b="1" dirty="0"/>
              <a:t>Restricted electives:</a:t>
            </a:r>
            <a:r>
              <a:rPr lang="en-US" dirty="0"/>
              <a:t> graduate letter-graded (500- or 700-level) course within the College of Engineering (including Computer Science) or the College of Sciences. No special topic courses other than CSC courses.</a:t>
            </a:r>
          </a:p>
          <a:p>
            <a:r>
              <a:rPr lang="en-US" dirty="0"/>
              <a:t>At most, 4 CSC special topics courses (CSC 591 or CSC 791)</a:t>
            </a:r>
          </a:p>
          <a:p>
            <a:r>
              <a:rPr lang="en-US" dirty="0"/>
              <a:t>At most </a:t>
            </a:r>
            <a:r>
              <a:rPr lang="en-US" b="1" dirty="0"/>
              <a:t>6 credits for thesis research </a:t>
            </a:r>
            <a:r>
              <a:rPr lang="en-US" dirty="0"/>
              <a:t>(CSC 695), and </a:t>
            </a:r>
            <a:r>
              <a:rPr lang="en-US" b="1" dirty="0"/>
              <a:t>3 credits in 600-level work</a:t>
            </a:r>
            <a:r>
              <a:rPr lang="en-US" dirty="0"/>
              <a:t>, e.g., Independent Study (CSC 630)</a:t>
            </a:r>
          </a:p>
        </p:txBody>
      </p:sp>
    </p:spTree>
    <p:extLst>
      <p:ext uri="{BB962C8B-B14F-4D97-AF65-F5344CB8AC3E}">
        <p14:creationId xmlns:p14="http://schemas.microsoft.com/office/powerpoint/2010/main" val="3350518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EE0B-1D86-298E-F9BD-E35F4C28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Semester Timeline: MCS ⇒ 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44B21-90E8-5756-69FA-6FBB381F8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1st semester: contact prospective advisor(s) mid-semester</a:t>
            </a:r>
          </a:p>
          <a:p>
            <a:r>
              <a:rPr lang="en-US" dirty="0"/>
              <a:t>2nd semester: sign up for CSC 630, independent study</a:t>
            </a:r>
          </a:p>
          <a:p>
            <a:r>
              <a:rPr lang="en-US" dirty="0"/>
              <a:t>3rd and 4th semesters: sign up for 3 hours of CSC 695 each</a:t>
            </a:r>
          </a:p>
          <a:p>
            <a:r>
              <a:rPr lang="en-US" dirty="0"/>
              <a:t>if 2nd semester doesn’t work out, can still use CSC 630 toward MCS</a:t>
            </a:r>
          </a:p>
          <a:p>
            <a:r>
              <a:rPr lang="en-US" dirty="0"/>
              <a:t>form advisory committee (3 members at least 2 CS) and develop POW</a:t>
            </a:r>
          </a:p>
          <a:p>
            <a:r>
              <a:rPr lang="en-US" dirty="0"/>
              <a:t>write thesis </a:t>
            </a:r>
          </a:p>
          <a:p>
            <a:r>
              <a:rPr lang="en-US" dirty="0"/>
              <a:t>schedule Final Exam (Defense)</a:t>
            </a:r>
          </a:p>
          <a:p>
            <a:r>
              <a:rPr lang="en-US" dirty="0"/>
              <a:t>Thesis submission and approval (</a:t>
            </a:r>
            <a:r>
              <a:rPr lang="en-US" dirty="0">
                <a:hlinkClick r:id="rId2"/>
              </a:rPr>
              <a:t>ETD Deadlines</a:t>
            </a:r>
            <a:r>
              <a:rPr lang="en-US" dirty="0"/>
              <a:t>)</a:t>
            </a:r>
          </a:p>
          <a:p>
            <a:r>
              <a:rPr lang="en-US" dirty="0"/>
              <a:t>Graduation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Tip: before contacting a thesis / independent study advisor</a:t>
            </a:r>
          </a:p>
          <a:p>
            <a:r>
              <a:rPr lang="en-US" dirty="0"/>
              <a:t>do your homework: read abstracts of their recent papers</a:t>
            </a:r>
          </a:p>
          <a:p>
            <a:r>
              <a:rPr lang="en-US" dirty="0"/>
              <a:t>be prepared to show interest and ask questions</a:t>
            </a:r>
          </a:p>
          <a:p>
            <a:r>
              <a:rPr lang="en-US" dirty="0"/>
              <a:t>degree change paperwork is easy → graduate office</a:t>
            </a:r>
          </a:p>
        </p:txBody>
      </p:sp>
    </p:spTree>
    <p:extLst>
      <p:ext uri="{BB962C8B-B14F-4D97-AF65-F5344CB8AC3E}">
        <p14:creationId xmlns:p14="http://schemas.microsoft.com/office/powerpoint/2010/main" val="81617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59F1E-950A-0D9E-FEBE-DE0ED896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Discussed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594C6-9D60-0BD1-4FA7-697EF6D79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Master of Science in Computer Networking</a:t>
            </a:r>
          </a:p>
          <a:p>
            <a:r>
              <a:rPr lang="en-US" dirty="0"/>
              <a:t>Master of Science in Computer Networking (Distance Education)</a:t>
            </a:r>
          </a:p>
          <a:p>
            <a:r>
              <a:rPr lang="en-US" dirty="0"/>
              <a:t>Master’s degree in Foundations of Data Science (MSFDS)</a:t>
            </a:r>
          </a:p>
          <a:p>
            <a:r>
              <a:rPr lang="en-US" dirty="0"/>
              <a:t>Master’s degree in Foundations of Data Science (Distance Education)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Certificates</a:t>
            </a:r>
          </a:p>
          <a:p>
            <a:pPr lvl="1"/>
            <a:r>
              <a:rPr lang="en-US" dirty="0"/>
              <a:t>Computer Science </a:t>
            </a:r>
          </a:p>
          <a:p>
            <a:pPr lvl="1"/>
            <a:r>
              <a:rPr lang="en-US" dirty="0"/>
              <a:t>Cybersecurity</a:t>
            </a:r>
          </a:p>
          <a:p>
            <a:pPr lvl="1"/>
            <a:r>
              <a:rPr lang="en-US" dirty="0"/>
              <a:t>Data Science Foundations</a:t>
            </a:r>
          </a:p>
        </p:txBody>
      </p:sp>
    </p:spTree>
    <p:extLst>
      <p:ext uri="{BB962C8B-B14F-4D97-AF65-F5344CB8AC3E}">
        <p14:creationId xmlns:p14="http://schemas.microsoft.com/office/powerpoint/2010/main" val="123869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15DB8-CBCA-2FAD-A400-AB2655D3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or Semester Internship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01683-9B88-45BF-D2D4-D9039DFE3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International students who want to work off-campus can do this via </a:t>
            </a:r>
            <a:r>
              <a:rPr lang="en-US" b="1" i="0" dirty="0">
                <a:solidFill>
                  <a:srgbClr val="333333"/>
                </a:solidFill>
                <a:effectLst/>
                <a:latin typeface="NCSTSansSerif"/>
              </a:rPr>
              <a:t>Curricular Practical Training (CPT)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.</a:t>
            </a:r>
            <a:endParaRPr lang="en-US" dirty="0"/>
          </a:p>
          <a:p>
            <a:r>
              <a:rPr lang="en-US" dirty="0"/>
              <a:t>Full-time (usually, during summer) or part-time (during academic year).</a:t>
            </a:r>
          </a:p>
          <a:p>
            <a:r>
              <a:rPr lang="en-US" dirty="0"/>
              <a:t>International students who must be registered full-time must</a:t>
            </a:r>
          </a:p>
          <a:p>
            <a:pPr lvl="1"/>
            <a:r>
              <a:rPr lang="en-US" dirty="0"/>
              <a:t>have completed two semesters of study</a:t>
            </a:r>
          </a:p>
          <a:p>
            <a:pPr lvl="1"/>
            <a:r>
              <a:rPr lang="en-US" dirty="0"/>
              <a:t>be in good academic standing (GPA  ≥3.0)</a:t>
            </a:r>
          </a:p>
          <a:p>
            <a:r>
              <a:rPr lang="en-US" dirty="0"/>
              <a:t>Students with 3.0-3.2 GPA must receive approval from the DGP or their graduate advisor.</a:t>
            </a:r>
          </a:p>
          <a:p>
            <a:r>
              <a:rPr lang="en-US" dirty="0"/>
              <a:t>Students must be registered in at most 3 graduate-level courses during a part-time  (≤20h) internship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1EE62-4430-FE26-FE45-40CC4A465BAB}"/>
              </a:ext>
            </a:extLst>
          </p:cNvPr>
          <p:cNvSpPr txBox="1"/>
          <p:nvPr/>
        </p:nvSpPr>
        <p:spPr>
          <a:xfrm>
            <a:off x="3047586" y="3244334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69CD4-A3AE-EF30-3C7A-16CD17A11B42}"/>
              </a:ext>
            </a:extLst>
          </p:cNvPr>
          <p:cNvSpPr txBox="1"/>
          <p:nvPr/>
        </p:nvSpPr>
        <p:spPr>
          <a:xfrm>
            <a:off x="3047586" y="3244334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20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C7D60-6B06-410D-4159-C276F520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88CCA-BA7D-7D2E-4034-F7192EDD6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r>
              <a:rPr lang="en-US" dirty="0">
                <a:hlinkClick r:id="rId3"/>
              </a:rPr>
              <a:t>Curricular Practical Training | Office of International Services (ncsu.edu)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CPTs | Computer Science Graduate Program (ncsu.edu)</a:t>
            </a:r>
            <a:endParaRPr lang="en-US" dirty="0"/>
          </a:p>
          <a:p>
            <a:r>
              <a:rPr lang="en-US" dirty="0">
                <a:hlinkClick r:id="rId4"/>
              </a:rPr>
              <a:t>Fall/Spring Internship/co-op | CSC Careers (ncsu.edu)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85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AE98A-9237-CDAC-01BB-CC04A72D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Services/Info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FD08F-EFD0-F664-35D3-7BD07E245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>
                <a:hlinkClick r:id="rId2"/>
              </a:rPr>
              <a:t>dgp</a:t>
            </a:r>
            <a:r>
              <a:rPr lang="en-US" dirty="0">
                <a:hlinkClick r:id="rId2"/>
              </a:rPr>
              <a:t> site </a:t>
            </a:r>
            <a:r>
              <a:rPr lang="en-US" dirty="0"/>
              <a:t>contains a plethora of relevant information.</a:t>
            </a:r>
          </a:p>
          <a:p>
            <a:r>
              <a:rPr lang="en-US" sz="2400" dirty="0"/>
              <a:t>Credit transfers for Masters</a:t>
            </a:r>
          </a:p>
          <a:p>
            <a:r>
              <a:rPr lang="en-US" sz="2400" dirty="0"/>
              <a:t>Credit transfers and course waivers for the PhD</a:t>
            </a:r>
          </a:p>
          <a:p>
            <a:r>
              <a:rPr lang="en-US" sz="2400" dirty="0"/>
              <a:t>Registration in research credits (“department approval required” courses)</a:t>
            </a:r>
          </a:p>
          <a:p>
            <a:r>
              <a:rPr lang="en-US" sz="2400" dirty="0"/>
              <a:t>Schedule Revision After Census Day</a:t>
            </a:r>
          </a:p>
          <a:p>
            <a:r>
              <a:rPr lang="en-US" sz="2400" dirty="0"/>
              <a:t>Requesting leaves of absence</a:t>
            </a:r>
          </a:p>
          <a:p>
            <a:r>
              <a:rPr lang="en-US" sz="2400" dirty="0"/>
              <a:t>Academic difficulty</a:t>
            </a:r>
          </a:p>
          <a:p>
            <a:r>
              <a:rPr lang="en-US" sz="2400" dirty="0"/>
              <a:t>Degree changes or additions</a:t>
            </a:r>
          </a:p>
          <a:p>
            <a:r>
              <a:rPr lang="en-US" sz="2400" dirty="0"/>
              <a:t>Fellowship opportunities</a:t>
            </a:r>
          </a:p>
          <a:p>
            <a:r>
              <a:rPr lang="en-US" sz="2400" dirty="0"/>
              <a:t>Procedure to add the MS “En Route”</a:t>
            </a:r>
          </a:p>
          <a:p>
            <a:r>
              <a:rPr lang="en-US" sz="2400" dirty="0"/>
              <a:t>Tuition Support Past GSSP Eligibility</a:t>
            </a:r>
          </a:p>
          <a:p>
            <a:r>
              <a:rPr lang="en-US" sz="2400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51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999B8-29AF-41A8-8108-4F48FBEE0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Academic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6609-45C3-1862-02A1-4B49CE54D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Lexend"/>
              </a:rPr>
              <a:t>In your courses,</a:t>
            </a:r>
            <a:endParaRPr lang="en-US" sz="1500" b="0" i="0" u="none" strike="noStrike" dirty="0">
              <a:solidFill>
                <a:srgbClr val="800000"/>
              </a:solidFill>
              <a:effectLst/>
              <a:latin typeface="Lexend"/>
            </a:endParaRPr>
          </a:p>
          <a:p>
            <a:pPr marL="742950" lvl="1" indent="-28575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Lexend"/>
              </a:rPr>
              <a:t>keep up with material</a:t>
            </a:r>
            <a:endParaRPr lang="en-US" sz="1500" b="0" i="0" u="none" strike="noStrike" dirty="0">
              <a:solidFill>
                <a:srgbClr val="408000"/>
              </a:solidFill>
              <a:effectLst/>
              <a:latin typeface="Lexend"/>
            </a:endParaRPr>
          </a:p>
          <a:p>
            <a:pPr marL="742950" lvl="1" indent="-28575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Lexend"/>
              </a:rPr>
              <a:t>pretend there is a test at the end of every week</a:t>
            </a:r>
            <a:endParaRPr lang="en-US" sz="1500" b="0" i="0" u="none" strike="noStrike" dirty="0">
              <a:solidFill>
                <a:srgbClr val="408000"/>
              </a:solidFill>
              <a:effectLst/>
              <a:latin typeface="Lexend"/>
            </a:endParaRPr>
          </a:p>
          <a:p>
            <a:pPr marL="742950" lvl="1" indent="-28575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Lexend"/>
              </a:rPr>
              <a:t>form study groups to brainstorm questions …</a:t>
            </a:r>
            <a:endParaRPr lang="en-US" sz="1500" b="0" i="0" u="none" strike="noStrike" dirty="0">
              <a:solidFill>
                <a:srgbClr val="408000"/>
              </a:solidFill>
              <a:effectLst/>
              <a:latin typeface="Lexend"/>
            </a:endParaRPr>
          </a:p>
          <a:p>
            <a:pPr marL="742950" lvl="1" indent="-28575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Lexend"/>
              </a:rPr>
              <a:t>but homework and programs are </a:t>
            </a:r>
            <a:r>
              <a:rPr lang="en-US" sz="2100" b="0" i="1" u="none" strike="noStrike" dirty="0">
                <a:solidFill>
                  <a:srgbClr val="000000"/>
                </a:solidFill>
                <a:effectLst/>
                <a:latin typeface="Lexend"/>
              </a:rPr>
              <a:t>individual work </a:t>
            </a: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Lexend"/>
              </a:rPr>
              <a:t>…</a:t>
            </a:r>
            <a:endParaRPr lang="en-US" sz="1500" b="0" i="0" u="none" strike="noStrike" dirty="0">
              <a:solidFill>
                <a:srgbClr val="408000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1" u="none" strike="noStrike" dirty="0">
                <a:solidFill>
                  <a:srgbClr val="000000"/>
                </a:solidFill>
                <a:effectLst/>
                <a:latin typeface="Lexend"/>
              </a:rPr>
              <a:t>… unless instructor specifies otherwise</a:t>
            </a:r>
            <a:endParaRPr lang="en-US" sz="1500" b="0" i="1" u="none" strike="noStrike" dirty="0">
              <a:solidFill>
                <a:srgbClr val="408000"/>
              </a:solidFill>
              <a:effectLst/>
              <a:latin typeface="Lexend"/>
            </a:endParaRPr>
          </a:p>
          <a:p>
            <a:pPr marL="742950" lvl="1" indent="-28575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1" u="none" strike="noStrike" dirty="0">
                <a:solidFill>
                  <a:srgbClr val="000000"/>
                </a:solidFill>
                <a:effectLst/>
                <a:latin typeface="Lexend"/>
              </a:rPr>
              <a:t>read </a:t>
            </a:r>
            <a:r>
              <a:rPr lang="en-US" sz="2100" b="0" i="1" u="sng" strike="noStrike" dirty="0">
                <a:solidFill>
                  <a:srgbClr val="FF0000"/>
                </a:solidFill>
                <a:effectLst/>
                <a:latin typeface="Lexend"/>
                <a:hlinkClick r:id="rId2"/>
              </a:rPr>
              <a:t>Code of Student Conduct </a:t>
            </a:r>
            <a:r>
              <a:rPr lang="en-US" sz="2100" b="0" i="1" u="none" strike="noStrike" dirty="0">
                <a:solidFill>
                  <a:srgbClr val="000000"/>
                </a:solidFill>
                <a:effectLst/>
                <a:latin typeface="Lexend"/>
              </a:rPr>
              <a:t>(especially Section 8)</a:t>
            </a:r>
            <a:endParaRPr lang="en-US" sz="1500" b="0" i="1" u="none" strike="noStrike" dirty="0">
              <a:solidFill>
                <a:srgbClr val="408000"/>
              </a:solidFill>
              <a:effectLst/>
              <a:latin typeface="Lexend"/>
            </a:endParaRPr>
          </a:p>
          <a:p>
            <a:pPr marL="742950" lvl="1" indent="-285750"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1" u="none" strike="noStrike" dirty="0">
                <a:solidFill>
                  <a:srgbClr val="000000"/>
                </a:solidFill>
                <a:effectLst/>
                <a:latin typeface="Lexend"/>
              </a:rPr>
              <a:t>seek diversity </a:t>
            </a: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Lexend"/>
              </a:rPr>
              <a:t>– join project teams with people not like you</a:t>
            </a:r>
            <a:endParaRPr lang="en-US" sz="1500" b="1" i="1" u="none" strike="noStrike" dirty="0">
              <a:solidFill>
                <a:srgbClr val="408000"/>
              </a:solidFill>
              <a:effectLst/>
              <a:latin typeface="Noto Sans Symbols"/>
            </a:endParaRP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1" u="none" strike="noStrike" dirty="0">
                <a:solidFill>
                  <a:srgbClr val="000000"/>
                </a:solidFill>
                <a:effectLst/>
                <a:latin typeface="Lexend"/>
              </a:rPr>
              <a:t>Communication skills </a:t>
            </a: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Lexend"/>
              </a:rPr>
              <a:t>are extremely important</a:t>
            </a:r>
          </a:p>
          <a:p>
            <a:pPr rtl="0" fontAlgn="base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Lexend"/>
              </a:rPr>
              <a:t>Resources for finding an advisor: </a:t>
            </a:r>
            <a:r>
              <a:rPr lang="en-US" sz="1800" dirty="0">
                <a:hlinkClick r:id="rId3"/>
              </a:rPr>
              <a:t>PhD Advisor Information | Computer Science Graduate Program (ncsu.edu)</a:t>
            </a:r>
            <a:endParaRPr lang="en-US" sz="1500" b="1" i="1" u="none" strike="noStrike" dirty="0">
              <a:solidFill>
                <a:srgbClr val="800000"/>
              </a:solidFill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069909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A69F-2DB4-F318-5767-4C2F145AA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Course 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FB1E6-20FD-E38D-C830-BBCEE2F29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you can’t cope with your workload, less than full-time enrollment MAY be authorized for</a:t>
            </a:r>
          </a:p>
          <a:p>
            <a:r>
              <a:rPr lang="en-US" dirty="0"/>
              <a:t>Medical Reasons</a:t>
            </a:r>
          </a:p>
          <a:p>
            <a:r>
              <a:rPr lang="en-US" dirty="0"/>
              <a:t>Academic Hardship (language problems, incorrect placement)</a:t>
            </a:r>
          </a:p>
          <a:p>
            <a:r>
              <a:rPr lang="en-US" dirty="0"/>
              <a:t>Final Semester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Take action BEFORE you get into serious problems! </a:t>
            </a:r>
          </a:p>
        </p:txBody>
      </p:sp>
    </p:spTree>
    <p:extLst>
      <p:ext uri="{BB962C8B-B14F-4D97-AF65-F5344CB8AC3E}">
        <p14:creationId xmlns:p14="http://schemas.microsoft.com/office/powerpoint/2010/main" val="2717376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98CD5-03FD-5B1D-E71D-7202EA5A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More Advice: Being a student can be stressful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D702A-DCF3-24BA-44F7-190ACE119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enough sleep</a:t>
            </a:r>
          </a:p>
          <a:p>
            <a:r>
              <a:rPr lang="en-US" dirty="0"/>
              <a:t>Physical activity: walking, running, swimming, yoga, sport, physical education course, musical instrument</a:t>
            </a:r>
          </a:p>
          <a:p>
            <a:r>
              <a:rPr lang="en-US" dirty="0"/>
              <a:t>Support group: friends, spiritual community, clubs</a:t>
            </a:r>
          </a:p>
          <a:p>
            <a:r>
              <a:rPr lang="en-US" dirty="0"/>
              <a:t>Volunteer work (not too much ☺)</a:t>
            </a:r>
          </a:p>
          <a:p>
            <a:r>
              <a:rPr lang="en-US" dirty="0"/>
              <a:t>Get help as soon as you need it: no shame in anxiety, depression, etc.</a:t>
            </a:r>
          </a:p>
        </p:txBody>
      </p:sp>
    </p:spTree>
    <p:extLst>
      <p:ext uri="{BB962C8B-B14F-4D97-AF65-F5344CB8AC3E}">
        <p14:creationId xmlns:p14="http://schemas.microsoft.com/office/powerpoint/2010/main" val="80904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2C71B-ABFC-437A-3A30-26164B60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If It is Too Good To Be True …</a:t>
            </a:r>
            <a:br>
              <a:rPr lang="en-US" dirty="0"/>
            </a:br>
            <a:r>
              <a:rPr lang="en-US" dirty="0"/>
              <a:t>Beware of Phishing and Scams!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60326-E62F-285A-9C66-222F92100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Recognize the Signs</a:t>
            </a:r>
            <a:r>
              <a:rPr lang="en-US" dirty="0"/>
              <a:t>:</a:t>
            </a:r>
          </a:p>
          <a:p>
            <a:r>
              <a:rPr lang="en-US" dirty="0"/>
              <a:t>Unexpected emails/calls/texts asking personal or financial information.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Urgent/threatening language: "Act now, or your account will be closed!"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Unfamiliar links or attachments.</a:t>
            </a:r>
          </a:p>
          <a:p>
            <a:pPr marL="0" indent="0">
              <a:buNone/>
            </a:pPr>
            <a:r>
              <a:rPr lang="en-US" b="1" dirty="0"/>
              <a:t>Protect Yourself</a:t>
            </a:r>
            <a:r>
              <a:rPr lang="en-US" dirty="0"/>
              <a:t>:</a:t>
            </a:r>
          </a:p>
          <a:p>
            <a:r>
              <a:rPr lang="en-US" dirty="0"/>
              <a:t>Never share passwords, Social Security #s, or credit card details.</a:t>
            </a:r>
          </a:p>
          <a:p>
            <a:r>
              <a:rPr lang="en-US" dirty="0"/>
              <a:t>Don’t click on links or attachments from unknown sources.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Verify the sender before responding.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9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AE15-56EA-B7FB-1F8B-BC8069C6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Heber’s 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D5255-E22C-4175-39A5-18C4355A8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Director of Graduate Programs</a:t>
            </a:r>
          </a:p>
          <a:p>
            <a:pPr marL="0" indent="0">
              <a:buNone/>
            </a:pPr>
            <a:r>
              <a:rPr lang="en-US" dirty="0"/>
              <a:t>Website: sheber.wordpress.ncsu.edu</a:t>
            </a:r>
          </a:p>
          <a:p>
            <a:pPr marL="0" indent="0">
              <a:buNone/>
            </a:pPr>
            <a:r>
              <a:rPr lang="en-US" dirty="0"/>
              <a:t>Office: 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2306 EB-II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dgp@csc.ncsu.edu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Phone: 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919-513-1118</a:t>
            </a:r>
          </a:p>
          <a:p>
            <a:pPr marL="0" indent="0">
              <a:buNone/>
            </a:pPr>
            <a:r>
              <a:rPr lang="en-US" dirty="0"/>
              <a:t>Zoom</a:t>
            </a:r>
            <a:r>
              <a:rPr lang="nl-NL" dirty="0"/>
              <a:t> PMI: 694 362 4188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Office hours  (walk-ins &amp; appointments): M/T/Th 1:30 PM-2:30 PM</a:t>
            </a:r>
          </a:p>
          <a:p>
            <a:pPr marL="0" indent="0">
              <a:buNone/>
            </a:pPr>
            <a:r>
              <a:rPr lang="en-US" dirty="0"/>
              <a:t>Calendar: </a:t>
            </a:r>
            <a:r>
              <a:rPr lang="en-US" sz="2400" dirty="0"/>
              <a:t>my.csc.ncsu.edu/</a:t>
            </a:r>
            <a:r>
              <a:rPr lang="en-US" sz="2400" dirty="0" err="1"/>
              <a:t>dgp</a:t>
            </a:r>
            <a:r>
              <a:rPr lang="en-US" sz="2400" dirty="0"/>
              <a:t> → services-info-for-students → </a:t>
            </a:r>
            <a:r>
              <a:rPr lang="en-US" sz="2400" dirty="0" err="1"/>
              <a:t>dgp</a:t>
            </a:r>
            <a:r>
              <a:rPr lang="en-US" sz="2400" dirty="0"/>
              <a:t>-calendar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8119E-FCF2-BA85-6A67-084C1D97D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17" y="681037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37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64-52A5-9448-6C8B-FCA21AE60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1F1F"/>
                </a:solidFill>
                <a:latin typeface="Google Sans"/>
              </a:rPr>
              <a:t>O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n-Campus </a:t>
            </a:r>
            <a:r>
              <a:rPr lang="en-US" dirty="0">
                <a:solidFill>
                  <a:srgbClr val="1F1F1F"/>
                </a:solidFill>
                <a:latin typeface="Google Sans"/>
              </a:rPr>
              <a:t>J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obs – DON’T SPAM CONTENT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66441-38A0-86A1-CDD0-0BD856AF3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Avoid unsolicited mass emails - don’t email faculty broadly asking for part-time work or research experience.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1D1C1D"/>
                </a:solidFill>
                <a:latin typeface="Slack-Lato"/>
              </a:rPr>
              <a:t>W</a:t>
            </a:r>
            <a:r>
              <a:rPr lang="en-US" i="0" dirty="0">
                <a:solidFill>
                  <a:srgbClr val="1D1C1D"/>
                </a:solidFill>
                <a:effectLst/>
                <a:latin typeface="Slack-Lato"/>
              </a:rPr>
              <a:t>e receive complaints from our colleagues.  </a:t>
            </a:r>
            <a:r>
              <a:rPr lang="en-US" b="1" i="1" dirty="0">
                <a:solidFill>
                  <a:srgbClr val="1D1C1D"/>
                </a:solidFill>
                <a:effectLst/>
                <a:latin typeface="Slack-Lato"/>
              </a:rPr>
              <a:t>IT has set up an account to report these messages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 </a:t>
            </a:r>
            <a:r>
              <a:rPr lang="en-US" b="1" i="1" dirty="0">
                <a:solidFill>
                  <a:srgbClr val="1D1C1D"/>
                </a:solidFill>
                <a:effectLst/>
                <a:latin typeface="Slack-Lato"/>
              </a:rPr>
              <a:t>and take action.</a:t>
            </a:r>
            <a:endParaRPr lang="en-US" b="1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157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98B9-37CA-6F16-8C88-4AE0120C7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Mass Emails Don’t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58F08-5730-622E-7B50-9734FD775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Impersonal, often ignored or marked as spam.</a:t>
            </a:r>
          </a:p>
          <a:p>
            <a:r>
              <a:rPr lang="en-US" dirty="0"/>
              <a:t>Damage your professional reputation.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→ Mass emails are counterproductive!</a:t>
            </a:r>
          </a:p>
        </p:txBody>
      </p:sp>
    </p:spTree>
    <p:extLst>
      <p:ext uri="{BB962C8B-B14F-4D97-AF65-F5344CB8AC3E}">
        <p14:creationId xmlns:p14="http://schemas.microsoft.com/office/powerpoint/2010/main" val="1098293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15F7-B977-754A-2A3E-42A1414C6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Instead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92001-D5E6-F6FA-0224-3547FEE6A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D0D0D"/>
                </a:solidFill>
                <a:latin typeface="ui-sans-serif"/>
              </a:rPr>
              <a:t>Network through LinkedIn or industry events</a:t>
            </a:r>
          </a:p>
          <a:p>
            <a:r>
              <a:rPr lang="en-US" dirty="0">
                <a:solidFill>
                  <a:srgbClr val="0D0D0D"/>
                </a:solidFill>
                <a:latin typeface="ui-sans-serif"/>
              </a:rPr>
              <a:t>Research opportunities </a:t>
            </a:r>
          </a:p>
          <a:p>
            <a:r>
              <a:rPr lang="en-US" dirty="0">
                <a:solidFill>
                  <a:srgbClr val="0D0D0D"/>
                </a:solidFill>
                <a:latin typeface="ui-sans-serif"/>
              </a:rPr>
              <a:t>Tailor each email to the opportunity</a:t>
            </a:r>
          </a:p>
          <a:p>
            <a:r>
              <a:rPr lang="en-US" dirty="0">
                <a:solidFill>
                  <a:srgbClr val="0D0D0D"/>
                </a:solidFill>
                <a:latin typeface="ui-sans-serif"/>
              </a:rPr>
              <a:t>Send concise, personalized messages</a:t>
            </a:r>
            <a:endParaRPr lang="en-US" dirty="0"/>
          </a:p>
          <a:p>
            <a:r>
              <a:rPr lang="en-US" dirty="0"/>
              <a:t>Follow up, but avoid being overly persistent</a:t>
            </a:r>
          </a:p>
          <a:p>
            <a:r>
              <a:rPr lang="en-US" dirty="0"/>
              <a:t>Build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642393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18F55-4412-683C-A6DB-B18B78C8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Finding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9A856-B219-CC39-AEBB-9B722586E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On-campus</a:t>
            </a:r>
          </a:p>
          <a:p>
            <a:r>
              <a:rPr lang="en-US" dirty="0">
                <a:hlinkClick r:id="rId2"/>
              </a:rPr>
              <a:t>On-Campus Jobs | CSC Careers (ncsu.edu)</a:t>
            </a:r>
            <a:endParaRPr lang="en-US" dirty="0"/>
          </a:p>
          <a:p>
            <a:r>
              <a:rPr lang="en-US" dirty="0">
                <a:hlinkClick r:id="rId3"/>
              </a:rPr>
              <a:t>On-Campus Employment Opportunities for Masters Students | Computer Science Graduate Program (ncsu.edu)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Off-campus</a:t>
            </a:r>
          </a:p>
          <a:p>
            <a:r>
              <a:rPr lang="en-US" dirty="0">
                <a:hlinkClick r:id="rId4"/>
              </a:rPr>
              <a:t>Student Employment Opportunities | Computer Science Graduate Program (ncsu.edu)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Internship &amp; co-op</a:t>
            </a:r>
            <a:endParaRPr lang="en-US" dirty="0">
              <a:hlinkClick r:id="rId5"/>
            </a:endParaRPr>
          </a:p>
          <a:p>
            <a:r>
              <a:rPr lang="en-US" dirty="0">
                <a:hlinkClick r:id="rId5"/>
              </a:rPr>
              <a:t>Fall/Spring Internship/co-op | CSC Careers (ncsu.edu)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61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FE08F-7275-F673-FCE9-4D8900DB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Thing: Important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2E69B-2C4C-53CE-D918-BAA8498EA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Aug 23 </a:t>
            </a:r>
            <a:r>
              <a:rPr lang="en-US" b="1" dirty="0"/>
              <a:t>Last Day to add a course without permission of instructor </a:t>
            </a:r>
            <a:r>
              <a:rPr lang="en-US" dirty="0"/>
              <a:t>(end of first week)</a:t>
            </a:r>
            <a:br>
              <a:rPr lang="en-US" dirty="0"/>
            </a:br>
            <a:r>
              <a:rPr lang="en-US" dirty="0">
                <a:highlight>
                  <a:srgbClr val="FFFF00"/>
                </a:highlight>
              </a:rPr>
              <a:t>→ you might not get into courses afterward</a:t>
            </a:r>
          </a:p>
          <a:p>
            <a:r>
              <a:rPr lang="en-US" dirty="0"/>
              <a:t>Aug 30 </a:t>
            </a:r>
            <a:r>
              <a:rPr lang="en-US" b="1" dirty="0"/>
              <a:t>Census Day / Official Enrollment Date </a:t>
            </a:r>
            <a:r>
              <a:rPr lang="en-US" dirty="0"/>
              <a:t>(end of second week)</a:t>
            </a:r>
            <a:br>
              <a:rPr lang="en-US" dirty="0"/>
            </a:br>
            <a:r>
              <a:rPr lang="en-US" dirty="0">
                <a:highlight>
                  <a:srgbClr val="FFFF00"/>
                </a:highlight>
              </a:rPr>
              <a:t>→ last day to add a course with instructor permission, GSSP exception deadline, last day to drop without a W grade</a:t>
            </a:r>
          </a:p>
          <a:p>
            <a:r>
              <a:rPr lang="en-US" dirty="0"/>
              <a:t>Oct 17 </a:t>
            </a:r>
            <a:r>
              <a:rPr lang="en-US" b="1" dirty="0"/>
              <a:t>Drop / Revision Deadline </a:t>
            </a:r>
            <a:r>
              <a:rPr lang="en-US" dirty="0"/>
              <a:t>(8 weeks in)</a:t>
            </a:r>
            <a:br>
              <a:rPr lang="en-US" dirty="0"/>
            </a:br>
            <a:r>
              <a:rPr lang="en-US" dirty="0">
                <a:highlight>
                  <a:srgbClr val="FFFF00"/>
                </a:highlight>
              </a:rPr>
              <a:t>→ last day to change to credit only</a:t>
            </a:r>
          </a:p>
          <a:p>
            <a:r>
              <a:rPr lang="en-US" dirty="0"/>
              <a:t>Nov 1 </a:t>
            </a:r>
            <a:r>
              <a:rPr lang="en-US" b="1" dirty="0"/>
              <a:t>Apply to Graduate Deadline</a:t>
            </a:r>
            <a:br>
              <a:rPr lang="en-US" dirty="0">
                <a:highlight>
                  <a:srgbClr val="FFFF00"/>
                </a:highlight>
              </a:rPr>
            </a:br>
            <a:r>
              <a:rPr lang="en-US" dirty="0">
                <a:highlight>
                  <a:srgbClr val="FFFF00"/>
                </a:highlight>
              </a:rPr>
              <a:t>→ last day to apply for graduation, first ETD deadline</a:t>
            </a:r>
          </a:p>
          <a:p>
            <a:r>
              <a:rPr lang="en-US" b="1" dirty="0"/>
              <a:t>More ETD deadlines</a:t>
            </a:r>
          </a:p>
        </p:txBody>
      </p:sp>
    </p:spTree>
    <p:extLst>
      <p:ext uri="{BB962C8B-B14F-4D97-AF65-F5344CB8AC3E}">
        <p14:creationId xmlns:p14="http://schemas.microsoft.com/office/powerpoint/2010/main" val="6177566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19BD-7F55-E556-9AA0-C038724C4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8DA28-AE5C-2E1F-1450-ECCFAD261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10936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 txBox="1">
            <a:spLocks noGrp="1"/>
          </p:cNvSpPr>
          <p:nvPr>
            <p:ph type="title"/>
          </p:nvPr>
        </p:nvSpPr>
        <p:spPr>
          <a:xfrm>
            <a:off x="609600" y="497777"/>
            <a:ext cx="10972800" cy="10683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42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Career Services</a:t>
            </a:r>
            <a:endParaRPr sz="426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3"/>
          <p:cNvSpPr txBox="1">
            <a:spLocks noGrp="1"/>
          </p:cNvSpPr>
          <p:nvPr>
            <p:ph type="body" idx="1"/>
          </p:nvPr>
        </p:nvSpPr>
        <p:spPr>
          <a:xfrm>
            <a:off x="3106957" y="1566165"/>
            <a:ext cx="8764939" cy="46761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457189" indent="-423323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2400"/>
              <a:t>Career fair prep, Resumes, Interviewing, Internship searching, Salary &amp; Offer negotiation, … </a:t>
            </a:r>
            <a:endParaRPr/>
          </a:p>
          <a:p>
            <a:pPr marL="457189" indent="-423323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>
                <a:solidFill>
                  <a:schemeClr val="dk1"/>
                </a:solidFill>
              </a:rPr>
              <a:t>Video tutorials</a:t>
            </a:r>
            <a:r>
              <a:rPr lang="en-US" sz="2400"/>
              <a:t>/workshops</a:t>
            </a:r>
            <a:endParaRPr/>
          </a:p>
          <a:p>
            <a:pPr marL="457189" indent="-423323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/>
              <a:t>Quinncia Resume &amp; Interview software</a:t>
            </a:r>
            <a:endParaRPr/>
          </a:p>
          <a:p>
            <a:pPr marL="457189" indent="-423323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>
                <a:solidFill>
                  <a:schemeClr val="dk1"/>
                </a:solidFill>
              </a:rPr>
              <a:t>Slack workgroup </a:t>
            </a:r>
            <a:r>
              <a:rPr lang="en-US" sz="2400"/>
              <a:t>with channels for specific topics</a:t>
            </a:r>
            <a:endParaRPr/>
          </a:p>
          <a:p>
            <a:pPr marL="457189" indent="-423323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/>
              <a:t>Tailored resources: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go.ncsu.edu/csccareer</a:t>
            </a:r>
            <a:endParaRPr sz="2400"/>
          </a:p>
          <a:p>
            <a:pPr marL="457189" indent="-423323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>
                <a:solidFill>
                  <a:schemeClr val="dk1"/>
                </a:solidFill>
              </a:rPr>
              <a:t>Employment reports </a:t>
            </a:r>
            <a:r>
              <a:rPr lang="en-US" sz="2400"/>
              <a:t>for CS graduate students</a:t>
            </a:r>
            <a:endParaRPr/>
          </a:p>
          <a:p>
            <a:pPr marL="457189" indent="-423323">
              <a:lnSpc>
                <a:spcPct val="100000"/>
              </a:lnSpc>
              <a:spcBef>
                <a:spcPts val="640"/>
              </a:spcBef>
              <a:buSzPts val="2000"/>
            </a:pPr>
            <a:r>
              <a:rPr lang="en-US" sz="2400"/>
              <a:t>High-tech rooms with remote interview capabilities</a:t>
            </a:r>
            <a:endParaRPr/>
          </a:p>
          <a:p>
            <a:pPr marL="33866" indent="0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endParaRPr sz="2400"/>
          </a:p>
          <a:p>
            <a:pPr marL="33866" indent="0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r>
              <a:rPr lang="en-US" sz="2400" b="1">
                <a:solidFill>
                  <a:srgbClr val="FF0000"/>
                </a:solidFill>
              </a:rPr>
              <a:t>Only known dept on campus to provide such services </a:t>
            </a:r>
            <a:endParaRPr/>
          </a:p>
          <a:p>
            <a:pPr marL="33866" indent="0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endParaRPr sz="2400"/>
          </a:p>
        </p:txBody>
      </p:sp>
      <p:pic>
        <p:nvPicPr>
          <p:cNvPr id="166" name="Google Shape;166;p13" descr="A person smiling for the camera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79" y="1566164"/>
            <a:ext cx="3026979" cy="1988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"/>
          <p:cNvSpPr txBox="1">
            <a:spLocks noGrp="1"/>
          </p:cNvSpPr>
          <p:nvPr>
            <p:ph type="title"/>
          </p:nvPr>
        </p:nvSpPr>
        <p:spPr>
          <a:xfrm>
            <a:off x="609600" y="497777"/>
            <a:ext cx="10972800" cy="10683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42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Corporate Relations</a:t>
            </a:r>
            <a:endParaRPr sz="426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4"/>
          <p:cNvSpPr txBox="1">
            <a:spLocks noGrp="1"/>
          </p:cNvSpPr>
          <p:nvPr>
            <p:ph type="body" idx="1"/>
          </p:nvPr>
        </p:nvSpPr>
        <p:spPr>
          <a:xfrm>
            <a:off x="5675587" y="1566165"/>
            <a:ext cx="6196309" cy="46761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33866" indent="0" algn="ctr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r>
              <a:rPr lang="en-US" sz="3200" b="1"/>
              <a:t>100+ Companies</a:t>
            </a:r>
            <a:endParaRPr/>
          </a:p>
          <a:p>
            <a:pPr marL="33866" indent="0" algn="ctr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endParaRPr sz="3200" b="1"/>
          </a:p>
          <a:p>
            <a:pPr marL="33866" indent="0" algn="ctr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r>
              <a:rPr lang="en-US" sz="3200" b="1"/>
              <a:t>Outreach &amp; Student Recruitment</a:t>
            </a:r>
            <a:endParaRPr/>
          </a:p>
          <a:p>
            <a:pPr marL="33866" indent="0" algn="ctr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endParaRPr sz="3200" b="1"/>
          </a:p>
          <a:p>
            <a:pPr marL="33866" indent="0" algn="ctr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r>
              <a:rPr lang="en-US" sz="3200" b="1"/>
              <a:t>Sponsorships</a:t>
            </a:r>
            <a:endParaRPr/>
          </a:p>
          <a:p>
            <a:pPr marL="33866" indent="0" algn="ctr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endParaRPr sz="3200" b="1"/>
          </a:p>
          <a:p>
            <a:pPr marL="33866" indent="0" algn="ctr">
              <a:lnSpc>
                <a:spcPct val="100000"/>
              </a:lnSpc>
              <a:spcBef>
                <a:spcPts val="640"/>
              </a:spcBef>
              <a:buSzPts val="2000"/>
              <a:buNone/>
            </a:pPr>
            <a:r>
              <a:rPr lang="en-US" sz="3200" b="1"/>
              <a:t>$1M+ Last 6 Years</a:t>
            </a:r>
            <a:endParaRPr sz="3200" b="1"/>
          </a:p>
        </p:txBody>
      </p:sp>
      <p:pic>
        <p:nvPicPr>
          <p:cNvPr id="173" name="Google Shape;173;p14" descr="A picture containing drawing, cup, food, pla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852752"/>
            <a:ext cx="4277125" cy="157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4" descr="A picture containing sitting, different, table, foo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1" y="3932205"/>
            <a:ext cx="4277127" cy="1833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AE15-56EA-B7FB-1F8B-BC8069C6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Card’s 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D5255-E22C-4175-39A5-18C4355A8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157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Assistant Director of Graduate Programs</a:t>
            </a:r>
          </a:p>
          <a:p>
            <a:pPr marL="0" indent="0">
              <a:buNone/>
            </a:pPr>
            <a:r>
              <a:rPr lang="en-US" dirty="0"/>
              <a:t>Office: 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2292 EB-II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csc-grad-advising@ncsu.edu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Phone: 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919-515-2017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Office hours (walk-ins): M/W 10:00 AM-11:00 AM</a:t>
            </a:r>
          </a:p>
          <a:p>
            <a:pPr marL="0" marR="0" indent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/>
              <a:t>Office hours (appointments, </a:t>
            </a:r>
            <a:r>
              <a:rPr lang="en-US" b="0" i="0" dirty="0">
                <a:solidFill>
                  <a:srgbClr val="467886"/>
                </a:solidFill>
                <a:effectLst/>
                <a:latin typeface="Aptos" panose="020B0004020202020204" pitchFamily="34" charset="0"/>
                <a:hlinkClick r:id="rId2"/>
              </a:rPr>
              <a:t>Calendar link</a:t>
            </a:r>
            <a:r>
              <a:rPr lang="en-US" dirty="0"/>
              <a:t>): M/W 11:00 AM-12:00 PM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75862-CF7C-D762-B313-F439B44E8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211" y="681037"/>
            <a:ext cx="2322777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AE15-56EA-B7FB-1F8B-BC8069C6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Dutta’s 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D5255-E22C-4175-39A5-18C4355A8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157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Associate Department Head</a:t>
            </a:r>
          </a:p>
          <a:p>
            <a:pPr marL="0" indent="0">
              <a:buNone/>
            </a:pPr>
            <a:r>
              <a:rPr lang="en-US" dirty="0"/>
              <a:t>Office: 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2402-C EB-III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rdutta@ncsu.edu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Phone: 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919-515-8650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Office hours: TBA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2C343-B4F0-1FE7-B6E5-E1C86D1C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849" y="786678"/>
            <a:ext cx="201795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0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0AD7C-388A-7167-B10F-238BBAA821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5611" y="334389"/>
            <a:ext cx="10515600" cy="1325563"/>
          </a:xfrm>
        </p:spPr>
        <p:txBody>
          <a:bodyPr/>
          <a:lstStyle/>
          <a:p>
            <a:r>
              <a:rPr lang="en-US" dirty="0"/>
              <a:t>Our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272AA-85FD-C5D3-20AD-AB43DF2EF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15" y="1790319"/>
            <a:ext cx="1495068" cy="1491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E85EF3-FDA7-B5AE-2B2B-47DDF10BE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056" y="204608"/>
            <a:ext cx="1581016" cy="1585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F72DF-9971-72C7-6D8E-EBCA2B0EA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952" y="3786530"/>
            <a:ext cx="1700192" cy="1700192"/>
          </a:xfrm>
          <a:prstGeom prst="rect">
            <a:avLst/>
          </a:prstGeom>
        </p:spPr>
      </p:pic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2B889FCB-8577-D4F8-EA4E-DC0ACFC77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93" y="1264769"/>
            <a:ext cx="1693990" cy="1633024"/>
          </a:xfrm>
          <a:prstGeom prst="rect">
            <a:avLst/>
          </a:prstGeom>
        </p:spPr>
      </p:pic>
      <p:pic>
        <p:nvPicPr>
          <p:cNvPr id="10" name="Picture 9" descr="A person with brown hair smiling&#10;&#10;Description automatically generated">
            <a:extLst>
              <a:ext uri="{FF2B5EF4-FFF2-40B4-BE49-F238E27FC236}">
                <a16:creationId xmlns:a16="http://schemas.microsoft.com/office/drawing/2014/main" id="{021FB529-DEB8-7187-D5A7-87EEB7D9D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2" y="4140827"/>
            <a:ext cx="1722894" cy="1639960"/>
          </a:xfrm>
          <a:prstGeom prst="rect">
            <a:avLst/>
          </a:prstGeom>
        </p:spPr>
      </p:pic>
      <p:pic>
        <p:nvPicPr>
          <p:cNvPr id="9" name="Picture 8" descr="A person wearing a red hat&#10;&#10;Description automatically generated">
            <a:extLst>
              <a:ext uri="{FF2B5EF4-FFF2-40B4-BE49-F238E27FC236}">
                <a16:creationId xmlns:a16="http://schemas.microsoft.com/office/drawing/2014/main" id="{1AD01D9C-7384-5589-7021-BF7F44E4D1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b="39040"/>
          <a:stretch/>
        </p:blipFill>
        <p:spPr>
          <a:xfrm>
            <a:off x="4950429" y="2747470"/>
            <a:ext cx="1585582" cy="213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F2D5BA-B9C5-6F48-2B95-4828489059EE}"/>
              </a:ext>
            </a:extLst>
          </p:cNvPr>
          <p:cNvSpPr txBox="1"/>
          <p:nvPr/>
        </p:nvSpPr>
        <p:spPr>
          <a:xfrm>
            <a:off x="1070608" y="3339359"/>
            <a:ext cx="32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Andrew </a:t>
            </a:r>
            <a:r>
              <a:rPr lang="en-US" dirty="0" err="1"/>
              <a:t>Sleeth</a:t>
            </a:r>
            <a:endParaRPr lang="en-US" dirty="0"/>
          </a:p>
          <a:p>
            <a:r>
              <a:rPr lang="en-US" dirty="0"/>
              <a:t>Graduate Admissions Manager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BE74D1-9416-C08E-43A0-F5FDBBD2F942}"/>
              </a:ext>
            </a:extLst>
          </p:cNvPr>
          <p:cNvSpPr txBox="1"/>
          <p:nvPr/>
        </p:nvSpPr>
        <p:spPr>
          <a:xfrm>
            <a:off x="8186264" y="5564383"/>
            <a:ext cx="3142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Kiresten</a:t>
            </a:r>
            <a:r>
              <a:rPr lang="en-US" dirty="0"/>
              <a:t> Branch</a:t>
            </a:r>
          </a:p>
          <a:p>
            <a:r>
              <a:rPr lang="en-US" dirty="0"/>
              <a:t>Graduate Service Coordinator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3C306-010E-A1F4-B37C-C455D96CDF34}"/>
              </a:ext>
            </a:extLst>
          </p:cNvPr>
          <p:cNvSpPr txBox="1"/>
          <p:nvPr/>
        </p:nvSpPr>
        <p:spPr>
          <a:xfrm>
            <a:off x="954872" y="5887548"/>
            <a:ext cx="3353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Cara Glover</a:t>
            </a:r>
          </a:p>
          <a:p>
            <a:r>
              <a:rPr lang="en-US" dirty="0"/>
              <a:t>Graduate Admissions Specialist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7082B-8A8E-D33E-001A-3E6B0F39ABCB}"/>
              </a:ext>
            </a:extLst>
          </p:cNvPr>
          <p:cNvSpPr txBox="1"/>
          <p:nvPr/>
        </p:nvSpPr>
        <p:spPr>
          <a:xfrm>
            <a:off x="7756851" y="2958234"/>
            <a:ext cx="3868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Kathy Luca</a:t>
            </a:r>
          </a:p>
          <a:p>
            <a:r>
              <a:rPr lang="en-US" dirty="0"/>
              <a:t>Graduate Program Support Specialist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89914-EFA6-315F-E82F-D36A28A5759D}"/>
              </a:ext>
            </a:extLst>
          </p:cNvPr>
          <p:cNvSpPr txBox="1"/>
          <p:nvPr/>
        </p:nvSpPr>
        <p:spPr>
          <a:xfrm>
            <a:off x="4862353" y="4992364"/>
            <a:ext cx="2892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Sarah Miller</a:t>
            </a:r>
            <a:br>
              <a:rPr lang="en-US" dirty="0"/>
            </a:br>
            <a:r>
              <a:rPr lang="en-US" dirty="0"/>
              <a:t>Student Services Specialist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F9D034-328A-42C4-9E47-309AE9613704}"/>
              </a:ext>
            </a:extLst>
          </p:cNvPr>
          <p:cNvSpPr txBox="1"/>
          <p:nvPr/>
        </p:nvSpPr>
        <p:spPr>
          <a:xfrm>
            <a:off x="3658959" y="1847690"/>
            <a:ext cx="4292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Leslie Rand-Pickett</a:t>
            </a:r>
            <a:br>
              <a:rPr lang="en-US" dirty="0"/>
            </a:br>
            <a:r>
              <a:rPr lang="en-US" dirty="0"/>
              <a:t>Director of Graduate Career Services</a:t>
            </a:r>
          </a:p>
          <a:p>
            <a:r>
              <a:rPr lang="en-US" dirty="0"/>
              <a:t>Interim Director External &amp; Corporate Rel.</a:t>
            </a:r>
          </a:p>
        </p:txBody>
      </p:sp>
    </p:spTree>
    <p:extLst>
      <p:ext uri="{BB962C8B-B14F-4D97-AF65-F5344CB8AC3E}">
        <p14:creationId xmlns:p14="http://schemas.microsoft.com/office/powerpoint/2010/main" val="27401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0AD7C-388A-7167-B10F-238BBAA821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5611" y="334389"/>
            <a:ext cx="10515600" cy="1325563"/>
          </a:xfrm>
        </p:spPr>
        <p:txBody>
          <a:bodyPr/>
          <a:lstStyle/>
          <a:p>
            <a:r>
              <a:rPr lang="en-US" dirty="0"/>
              <a:t>Our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272AA-85FD-C5D3-20AD-AB43DF2EF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15" y="1790319"/>
            <a:ext cx="1495068" cy="1491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E85EF3-FDA7-B5AE-2B2B-47DDF10BE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056" y="204608"/>
            <a:ext cx="1581016" cy="1585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F72DF-9971-72C7-6D8E-EBCA2B0EA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952" y="3786530"/>
            <a:ext cx="1700192" cy="1700192"/>
          </a:xfrm>
          <a:prstGeom prst="rect">
            <a:avLst/>
          </a:prstGeom>
        </p:spPr>
      </p:pic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2B889FCB-8577-D4F8-EA4E-DC0ACFC77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93" y="1264769"/>
            <a:ext cx="1693990" cy="1633024"/>
          </a:xfrm>
          <a:prstGeom prst="rect">
            <a:avLst/>
          </a:prstGeom>
        </p:spPr>
      </p:pic>
      <p:pic>
        <p:nvPicPr>
          <p:cNvPr id="10" name="Picture 9" descr="A person with brown hair smiling&#10;&#10;Description automatically generated">
            <a:extLst>
              <a:ext uri="{FF2B5EF4-FFF2-40B4-BE49-F238E27FC236}">
                <a16:creationId xmlns:a16="http://schemas.microsoft.com/office/drawing/2014/main" id="{021FB529-DEB8-7187-D5A7-87EEB7D9D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2" y="4140827"/>
            <a:ext cx="1722894" cy="1639960"/>
          </a:xfrm>
          <a:prstGeom prst="rect">
            <a:avLst/>
          </a:prstGeom>
        </p:spPr>
      </p:pic>
      <p:pic>
        <p:nvPicPr>
          <p:cNvPr id="9" name="Picture 8" descr="A person wearing a red hat&#10;&#10;Description automatically generated">
            <a:extLst>
              <a:ext uri="{FF2B5EF4-FFF2-40B4-BE49-F238E27FC236}">
                <a16:creationId xmlns:a16="http://schemas.microsoft.com/office/drawing/2014/main" id="{1AD01D9C-7384-5589-7021-BF7F44E4D1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b="39040"/>
          <a:stretch/>
        </p:blipFill>
        <p:spPr>
          <a:xfrm>
            <a:off x="4950429" y="2747470"/>
            <a:ext cx="1585582" cy="213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F2D5BA-B9C5-6F48-2B95-4828489059EE}"/>
              </a:ext>
            </a:extLst>
          </p:cNvPr>
          <p:cNvSpPr txBox="1"/>
          <p:nvPr/>
        </p:nvSpPr>
        <p:spPr>
          <a:xfrm>
            <a:off x="1070608" y="3339359"/>
            <a:ext cx="32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Andrew </a:t>
            </a:r>
            <a:r>
              <a:rPr lang="en-US" dirty="0" err="1"/>
              <a:t>Sleeth</a:t>
            </a:r>
            <a:endParaRPr lang="en-US" dirty="0"/>
          </a:p>
          <a:p>
            <a:r>
              <a:rPr lang="en-US" dirty="0"/>
              <a:t>Graduate Admissions Manager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BE74D1-9416-C08E-43A0-F5FDBBD2F942}"/>
              </a:ext>
            </a:extLst>
          </p:cNvPr>
          <p:cNvSpPr txBox="1"/>
          <p:nvPr/>
        </p:nvSpPr>
        <p:spPr>
          <a:xfrm>
            <a:off x="8186264" y="5564383"/>
            <a:ext cx="3142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Kiresten</a:t>
            </a:r>
            <a:r>
              <a:rPr lang="en-US" dirty="0"/>
              <a:t> Branch</a:t>
            </a:r>
          </a:p>
          <a:p>
            <a:r>
              <a:rPr lang="en-US" dirty="0"/>
              <a:t>Graduate Service Coordinator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3C306-010E-A1F4-B37C-C455D96CDF34}"/>
              </a:ext>
            </a:extLst>
          </p:cNvPr>
          <p:cNvSpPr txBox="1"/>
          <p:nvPr/>
        </p:nvSpPr>
        <p:spPr>
          <a:xfrm>
            <a:off x="954872" y="5887548"/>
            <a:ext cx="3353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Cara Glover</a:t>
            </a:r>
          </a:p>
          <a:p>
            <a:r>
              <a:rPr lang="en-US" dirty="0"/>
              <a:t>Graduate Admissions Specialist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7082B-8A8E-D33E-001A-3E6B0F39ABCB}"/>
              </a:ext>
            </a:extLst>
          </p:cNvPr>
          <p:cNvSpPr txBox="1"/>
          <p:nvPr/>
        </p:nvSpPr>
        <p:spPr>
          <a:xfrm>
            <a:off x="7756851" y="2958234"/>
            <a:ext cx="3868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Kathy Luca</a:t>
            </a:r>
          </a:p>
          <a:p>
            <a:r>
              <a:rPr lang="en-US" dirty="0"/>
              <a:t>Graduate Program Support Specialist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89914-EFA6-315F-E82F-D36A28A5759D}"/>
              </a:ext>
            </a:extLst>
          </p:cNvPr>
          <p:cNvSpPr txBox="1"/>
          <p:nvPr/>
        </p:nvSpPr>
        <p:spPr>
          <a:xfrm>
            <a:off x="4862353" y="4992364"/>
            <a:ext cx="2892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Sarah Miller</a:t>
            </a:r>
            <a:br>
              <a:rPr lang="en-US" dirty="0"/>
            </a:br>
            <a:r>
              <a:rPr lang="en-US" dirty="0"/>
              <a:t>Student Services Specialist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F9D034-328A-42C4-9E47-309AE9613704}"/>
              </a:ext>
            </a:extLst>
          </p:cNvPr>
          <p:cNvSpPr txBox="1"/>
          <p:nvPr/>
        </p:nvSpPr>
        <p:spPr>
          <a:xfrm>
            <a:off x="3693878" y="1809059"/>
            <a:ext cx="4292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Leslie Rand-Pickett</a:t>
            </a:r>
            <a:br>
              <a:rPr lang="en-US" dirty="0"/>
            </a:br>
            <a:r>
              <a:rPr lang="en-US" dirty="0"/>
              <a:t>Director of Graduate Career Services</a:t>
            </a:r>
          </a:p>
          <a:p>
            <a:r>
              <a:rPr lang="en-US" dirty="0"/>
              <a:t>Interim Director External &amp; Corporate Rel.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B9B65C-39AA-55E3-DDED-BB8E528CF1CD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 flipV="1">
            <a:off x="2828796" y="3817010"/>
            <a:ext cx="2121633" cy="1143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247F1-8E6B-432B-13AA-595A2F1859C7}"/>
              </a:ext>
            </a:extLst>
          </p:cNvPr>
          <p:cNvCxnSpPr>
            <a:cxnSpLocks/>
            <a:stCxn id="10" idx="3"/>
            <a:endCxn id="4" idx="3"/>
          </p:cNvCxnSpPr>
          <p:nvPr/>
        </p:nvCxnSpPr>
        <p:spPr>
          <a:xfrm flipH="1" flipV="1">
            <a:off x="2714883" y="2535860"/>
            <a:ext cx="113913" cy="2424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5179B3-0634-2C4B-3E1B-CF958C5CA0BF}"/>
              </a:ext>
            </a:extLst>
          </p:cNvPr>
          <p:cNvCxnSpPr>
            <a:stCxn id="4" idx="3"/>
            <a:endCxn id="9" idx="1"/>
          </p:cNvCxnSpPr>
          <p:nvPr/>
        </p:nvCxnSpPr>
        <p:spPr>
          <a:xfrm>
            <a:off x="2714883" y="2535860"/>
            <a:ext cx="2235546" cy="1281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5F8C2FB-834F-9115-2959-C0447BFE5437}"/>
              </a:ext>
            </a:extLst>
          </p:cNvPr>
          <p:cNvSpPr txBox="1"/>
          <p:nvPr/>
        </p:nvSpPr>
        <p:spPr>
          <a:xfrm rot="1823634">
            <a:off x="2474589" y="2870884"/>
            <a:ext cx="286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Graduate Admission Office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A04CCE-AC79-1D3F-B28F-BABA36A1D7B9}"/>
              </a:ext>
            </a:extLst>
          </p:cNvPr>
          <p:cNvCxnSpPr>
            <a:cxnSpLocks/>
          </p:cNvCxnSpPr>
          <p:nvPr/>
        </p:nvCxnSpPr>
        <p:spPr>
          <a:xfrm>
            <a:off x="6526765" y="3820050"/>
            <a:ext cx="1792941" cy="819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321B16E-C2C1-85D3-3420-0914EEB96152}"/>
              </a:ext>
            </a:extLst>
          </p:cNvPr>
          <p:cNvCxnSpPr>
            <a:cxnSpLocks/>
          </p:cNvCxnSpPr>
          <p:nvPr/>
        </p:nvCxnSpPr>
        <p:spPr>
          <a:xfrm flipH="1" flipV="1">
            <a:off x="7868947" y="2090050"/>
            <a:ext cx="450759" cy="25553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25A14DF-3372-2DBE-C892-C496F9899828}"/>
              </a:ext>
            </a:extLst>
          </p:cNvPr>
          <p:cNvCxnSpPr>
            <a:stCxn id="9" idx="3"/>
            <a:endCxn id="8" idx="1"/>
          </p:cNvCxnSpPr>
          <p:nvPr/>
        </p:nvCxnSpPr>
        <p:spPr>
          <a:xfrm flipV="1">
            <a:off x="6536011" y="2081281"/>
            <a:ext cx="1342182" cy="17357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CF4B5A4-479A-4876-5CA4-19C5BA7FD7A7}"/>
              </a:ext>
            </a:extLst>
          </p:cNvPr>
          <p:cNvSpPr txBox="1"/>
          <p:nvPr/>
        </p:nvSpPr>
        <p:spPr>
          <a:xfrm rot="1453230">
            <a:off x="6473265" y="4209493"/>
            <a:ext cx="176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Graduate Office</a:t>
            </a:r>
          </a:p>
        </p:txBody>
      </p:sp>
    </p:spTree>
    <p:extLst>
      <p:ext uri="{BB962C8B-B14F-4D97-AF65-F5344CB8AC3E}">
        <p14:creationId xmlns:p14="http://schemas.microsoft.com/office/powerpoint/2010/main" val="54628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1455A-BB66-27F2-3D03-81D54BD7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455F2-7D95-AF2C-24D7-6EE710DA0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For </a:t>
            </a:r>
            <a:r>
              <a:rPr lang="en-US" b="1" i="0" dirty="0">
                <a:solidFill>
                  <a:srgbClr val="333333"/>
                </a:solidFill>
                <a:effectLst/>
                <a:latin typeface="UniversRoman"/>
              </a:rPr>
              <a:t>admission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 questions, contact </a:t>
            </a:r>
            <a:r>
              <a:rPr lang="en-US" b="0" i="0" u="none" strike="noStrike" dirty="0">
                <a:solidFill>
                  <a:srgbClr val="CC0000"/>
                </a:solidFill>
                <a:effectLst/>
                <a:latin typeface="UniversRoman"/>
                <a:hlinkClick r:id="rId2"/>
              </a:rPr>
              <a:t>csc_gradadmissions@ncsu.edu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 For </a:t>
            </a:r>
            <a:r>
              <a:rPr lang="en-US" b="1" i="0" dirty="0">
                <a:solidFill>
                  <a:srgbClr val="333333"/>
                </a:solidFill>
                <a:effectLst/>
                <a:latin typeface="UniversRoman"/>
              </a:rPr>
              <a:t>academic advising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UniversRoman"/>
              </a:rPr>
              <a:t>PhD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 students: contact Dr. Heber </a:t>
            </a:r>
            <a:r>
              <a:rPr lang="en-US" b="0" i="0" u="none" strike="noStrike" dirty="0">
                <a:solidFill>
                  <a:srgbClr val="CC0000"/>
                </a:solidFill>
                <a:effectLst/>
                <a:latin typeface="UniversRoman"/>
                <a:hlinkClick r:id="rId3"/>
              </a:rPr>
              <a:t>dgp@csc.ncsu.edu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Non-thesis </a:t>
            </a:r>
            <a:r>
              <a:rPr lang="en-US" b="1" i="0" dirty="0">
                <a:solidFill>
                  <a:srgbClr val="333333"/>
                </a:solidFill>
                <a:effectLst/>
                <a:latin typeface="UniversRoman"/>
              </a:rPr>
              <a:t>Masters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 students: contact Dr. Card 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</a:rPr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NCSTSansSerif"/>
                <a:hlinkClick r:id="rId4"/>
              </a:rPr>
              <a:t>csc-grad-advising@ncsu.edu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UniversRoman"/>
              </a:rPr>
              <a:t>MSCN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 students:  contact Dr. Dutta 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  <a:hlinkClick r:id="rId5"/>
              </a:rPr>
              <a:t>rdutta@ncsu.edu</a:t>
            </a:r>
            <a:endParaRPr lang="en-US" b="0" i="0" dirty="0">
              <a:solidFill>
                <a:srgbClr val="333333"/>
              </a:solidFill>
              <a:effectLst/>
              <a:latin typeface="UniversRoman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For other questions </a:t>
            </a:r>
            <a:r>
              <a:rPr lang="en-US" b="1" i="0" dirty="0">
                <a:solidFill>
                  <a:srgbClr val="333333"/>
                </a:solidFill>
                <a:effectLst/>
                <a:latin typeface="UniversRoman"/>
              </a:rPr>
              <a:t>unrelated to admissions or academic advising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, contact </a:t>
            </a:r>
            <a:r>
              <a:rPr lang="en-US" b="0" i="0" u="none" strike="noStrike" dirty="0">
                <a:solidFill>
                  <a:srgbClr val="CC0000"/>
                </a:solidFill>
                <a:effectLst/>
                <a:latin typeface="UniversRoman"/>
                <a:hlinkClick r:id="rId6"/>
              </a:rPr>
              <a:t>csc-gradoffice@ncsu.edu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The </a:t>
            </a:r>
            <a:r>
              <a:rPr lang="en-US" dirty="0">
                <a:solidFill>
                  <a:srgbClr val="333333"/>
                </a:solidFill>
                <a:latin typeface="UniversRoman"/>
              </a:rPr>
              <a:t>i</a:t>
            </a:r>
            <a:r>
              <a:rPr lang="en-US" b="0" i="0" dirty="0">
                <a:solidFill>
                  <a:srgbClr val="333333"/>
                </a:solidFill>
                <a:effectLst/>
                <a:latin typeface="UniversRoman"/>
              </a:rPr>
              <a:t>nstructor if </a:t>
            </a:r>
            <a:r>
              <a:rPr lang="en-US" b="1" i="0" dirty="0">
                <a:solidFill>
                  <a:srgbClr val="333333"/>
                </a:solidFill>
                <a:effectLst/>
                <a:latin typeface="UniversRoman"/>
              </a:rPr>
              <a:t>course related</a:t>
            </a:r>
          </a:p>
          <a:p>
            <a:r>
              <a:rPr lang="en-US" dirty="0">
                <a:solidFill>
                  <a:srgbClr val="333333"/>
                </a:solidFill>
                <a:latin typeface="UniversRoman"/>
              </a:rPr>
              <a:t>For </a:t>
            </a:r>
            <a:r>
              <a:rPr lang="en-US" b="1" dirty="0">
                <a:solidFill>
                  <a:srgbClr val="333333"/>
                </a:solidFill>
                <a:latin typeface="UniversRoman"/>
              </a:rPr>
              <a:t>internship &amp; employment </a:t>
            </a:r>
            <a:r>
              <a:rPr lang="en-US" dirty="0">
                <a:solidFill>
                  <a:srgbClr val="333333"/>
                </a:solidFill>
                <a:latin typeface="UniversRoman"/>
              </a:rPr>
              <a:t>questions, contact Leslie </a:t>
            </a:r>
            <a:r>
              <a:rPr lang="en-US" i="0" dirty="0">
                <a:solidFill>
                  <a:srgbClr val="333333"/>
                </a:solidFill>
                <a:effectLst/>
                <a:latin typeface="UniversRoman"/>
              </a:rPr>
              <a:t>Rand-Pickett</a:t>
            </a:r>
            <a:endParaRPr lang="en-US" b="1" i="0" dirty="0">
              <a:solidFill>
                <a:srgbClr val="333333"/>
              </a:solidFill>
              <a:effectLst/>
              <a:latin typeface="UniversRoman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UniversRoman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2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6569</TotalTime>
  <Words>2736</Words>
  <Application>Microsoft Office PowerPoint</Application>
  <PresentationFormat>Widescreen</PresentationFormat>
  <Paragraphs>480</Paragraphs>
  <Slides>47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Aptos</vt:lpstr>
      <vt:lpstr>Aptos Display</vt:lpstr>
      <vt:lpstr>Arial</vt:lpstr>
      <vt:lpstr>Google Sans</vt:lpstr>
      <vt:lpstr>Lexend</vt:lpstr>
      <vt:lpstr>NCSTSansSerif</vt:lpstr>
      <vt:lpstr>Noto Sans Symbols</vt:lpstr>
      <vt:lpstr>Slack-Lato</vt:lpstr>
      <vt:lpstr>ui-sans-serif</vt:lpstr>
      <vt:lpstr>UniversRoman</vt:lpstr>
      <vt:lpstr>Office Theme</vt:lpstr>
      <vt:lpstr>Computer Science Graduate Programs</vt:lpstr>
      <vt:lpstr>Agenda</vt:lpstr>
      <vt:lpstr>Advising Team</vt:lpstr>
      <vt:lpstr>Dr. Heber’s Contact Information</vt:lpstr>
      <vt:lpstr>Dr. Card’s Contact Information</vt:lpstr>
      <vt:lpstr>Dr. Dutta’s Contact Information</vt:lpstr>
      <vt:lpstr>Our Team</vt:lpstr>
      <vt:lpstr>Our Team</vt:lpstr>
      <vt:lpstr>Contact </vt:lpstr>
      <vt:lpstr>Try a Web Search first …</vt:lpstr>
      <vt:lpstr>North Carolina State University</vt:lpstr>
      <vt:lpstr>Department of Computer Science</vt:lpstr>
      <vt:lpstr>Key Departmental Stats</vt:lpstr>
      <vt:lpstr>Research Areas</vt:lpstr>
      <vt:lpstr>  Major Growth Trend</vt:lpstr>
      <vt:lpstr>Graduate Degrees</vt:lpstr>
      <vt:lpstr>Graduate Enrollment Breakdown</vt:lpstr>
      <vt:lpstr>PhD Degree</vt:lpstr>
      <vt:lpstr>PhD Curriculum Requirements</vt:lpstr>
      <vt:lpstr>Details</vt:lpstr>
      <vt:lpstr>PhD Timeline</vt:lpstr>
      <vt:lpstr>Masters Degrees</vt:lpstr>
      <vt:lpstr>Master of Computer Science (MCS)</vt:lpstr>
      <vt:lpstr>MCS Curriculum Requirements</vt:lpstr>
      <vt:lpstr>Details </vt:lpstr>
      <vt:lpstr>Master of Computer Science (Distance Education, MCS-DE)</vt:lpstr>
      <vt:lpstr>Three MCS Master Tracks</vt:lpstr>
      <vt:lpstr>Master of Science (MS) in Computer Science</vt:lpstr>
      <vt:lpstr>MS Curriculum Requirements</vt:lpstr>
      <vt:lpstr>Details </vt:lpstr>
      <vt:lpstr>Four Semester Timeline: MCS ⇒ MS</vt:lpstr>
      <vt:lpstr>Not Discussed Here</vt:lpstr>
      <vt:lpstr>Summer or Semester Internship</vt:lpstr>
      <vt:lpstr>CPT Resources</vt:lpstr>
      <vt:lpstr>Services/Info for Students</vt:lpstr>
      <vt:lpstr>General Academic Advice</vt:lpstr>
      <vt:lpstr>Reduced Course Load</vt:lpstr>
      <vt:lpstr>More Advice: Being a student can be stressful …</vt:lpstr>
      <vt:lpstr> If It is Too Good To Be True … Beware of Phishing and Scams!  </vt:lpstr>
      <vt:lpstr>On-Campus Jobs – DON’T SPAM CONTENT</vt:lpstr>
      <vt:lpstr>Why Mass Emails Don’t Work</vt:lpstr>
      <vt:lpstr>What to Do Instead</vt:lpstr>
      <vt:lpstr>Resources for Finding Work</vt:lpstr>
      <vt:lpstr>One More Thing: Important Dates</vt:lpstr>
      <vt:lpstr>Thank You!</vt:lpstr>
      <vt:lpstr>Career Services</vt:lpstr>
      <vt:lpstr>Corporate Relations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Steffen Heber</dc:creator>
  <cp:lastModifiedBy>Steffen Heber</cp:lastModifiedBy>
  <cp:revision>36</cp:revision>
  <cp:lastPrinted>2024-09-11T19:46:31Z</cp:lastPrinted>
  <dcterms:created xsi:type="dcterms:W3CDTF">2024-08-10T20:07:00Z</dcterms:created>
  <dcterms:modified xsi:type="dcterms:W3CDTF">2024-09-13T13:50:48Z</dcterms:modified>
</cp:coreProperties>
</file>