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order to protect university data assets and meet applicable federal, state, regulatory and contractual requirements; we (employees &amp; students) need to protect university data from theft, compromise, or inappropriate use. The Data Sensitivity Framework allows users to assess its sensitivity level and secure it accordingly from risks which may include, but not be limited to, unauthorized destruction, modification, disclosure, access, use and removal.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Clickwrap</a:t>
            </a:r>
            <a:r>
              <a:rPr lang="en-US"/>
              <a:t> agreement requires “I agree” or “I accept”. These are legal contracts and subject to University contracting policy. Only those with authority can accept such contracts:</a:t>
            </a:r>
            <a:endParaRPr/>
          </a:p>
          <a:p>
            <a:pPr indent="0" lvl="0" marL="0" rtl="0" algn="l">
              <a:lnSpc>
                <a:spcPct val="100000"/>
              </a:lnSpc>
              <a:spcBef>
                <a:spcPts val="0"/>
              </a:spcBef>
              <a:spcAft>
                <a:spcPts val="0"/>
              </a:spcAft>
              <a:buSzPts val="1400"/>
              <a:buNone/>
            </a:pPr>
            <a:r>
              <a:rPr lang="en-US"/>
              <a:t>NCSU Software Licensing Management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P2P: peer to peer computing. Examples: BitTorrent, Kazaa</a:t>
            </a:r>
            <a:endParaRPr/>
          </a:p>
        </p:txBody>
      </p:sp>
      <p:sp>
        <p:nvSpPr>
          <p:cNvPr id="179" name="Google Shape;17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AFS and NCSU Drive are not accessible via the Web. You will need to map a drive on your computer in order to connect to AFS or NCSU-Drive</a:t>
            </a:r>
            <a:endParaRPr/>
          </a:p>
        </p:txBody>
      </p:sp>
      <p:sp>
        <p:nvSpPr>
          <p:cNvPr id="203" name="Google Shape;20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7d0f9095d6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7d0f9095d6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AFS and NCSU Drive are not accessible via the Web. You will need to map a drive on your computer in order to connect to AFS or NCSU-Drive</a:t>
            </a:r>
            <a:endParaRPr/>
          </a:p>
        </p:txBody>
      </p:sp>
      <p:sp>
        <p:nvSpPr>
          <p:cNvPr id="210" name="Google Shape;210;g37d0f9095d6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365 includes PowerPoint, Word, Excel. No Outlook or calendar.</a:t>
            </a:r>
            <a:endParaRPr/>
          </a:p>
        </p:txBody>
      </p:sp>
      <p:sp>
        <p:nvSpPr>
          <p:cNvPr id="225" name="Google Shape;22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11"/>
          <p:cNvSpPr txBox="1"/>
          <p:nvPr>
            <p:ph idx="1" type="body"/>
          </p:nvPr>
        </p:nvSpPr>
        <p:spPr>
          <a:xfrm rot="5400000">
            <a:off x="2374827" y="-185809"/>
            <a:ext cx="4394346"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3"/>
          <p:cNvSpPr txBox="1"/>
          <p:nvPr>
            <p:ph idx="1" type="body"/>
          </p:nvPr>
        </p:nvSpPr>
        <p:spPr>
          <a:xfrm>
            <a:off x="457200" y="1731818"/>
            <a:ext cx="8229600" cy="439434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 name="Google Shape;36;p5"/>
          <p:cNvSpPr txBox="1"/>
          <p:nvPr>
            <p:ph idx="1" type="body"/>
          </p:nvPr>
        </p:nvSpPr>
        <p:spPr>
          <a:xfrm>
            <a:off x="457200" y="1968500"/>
            <a:ext cx="4038600" cy="41576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968500"/>
            <a:ext cx="4038600" cy="41576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2" name="Google Shape;5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3200" u="none" cap="none" strike="noStrike">
                <a:solidFill>
                  <a:srgbClr val="B50003"/>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57200" y="1731818"/>
            <a:ext cx="8229600" cy="439434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0" y="0"/>
            <a:ext cx="9144000"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mailto:cabenave@nc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policies.ncsu.edu/rule/rul-08-00-18/#Standar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spreadsheets/d/e/2PACX-1vQsjdyDdjHQd4TCkBY_DElEyjEcpHR44GZHCNupTxnKsOv5dOeenDOuFJvDM-ke7qzs-x7xZm48_cx3/pub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ftware.ncsu.edu/clickwra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UnityID@ncsu.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oit.ncsu.edu/my-it/file-space/ncsu-drive/" TargetMode="External"/><Relationship Id="rId4" Type="http://schemas.openxmlformats.org/officeDocument/2006/relationships/hyperlink" Target="https://ncsu.service-now.com/sp?sys_kb_id=993257318366c2d0a35714326daad38e&amp;id=kb_article_view&amp;sysparm_rank=1&amp;sysparm_tsqueryId=16d5e0a097ec1a98a1e5f0c0f053af4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research.oit.ncsu.edu/docs/storage/" TargetMode="External"/><Relationship Id="rId4" Type="http://schemas.openxmlformats.org/officeDocument/2006/relationships/hyperlink" Target="https://storage.oit.ncsu.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getontheweb.ncsu.edu/" TargetMode="External"/><Relationship Id="rId4" Type="http://schemas.openxmlformats.org/officeDocument/2006/relationships/hyperlink" Target="http://github.com" TargetMode="External"/><Relationship Id="rId5" Type="http://schemas.openxmlformats.org/officeDocument/2006/relationships/hyperlink" Target="https://aws.amazon.com/education/awseduc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9.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hpc.ncsu.edu" TargetMode="External"/><Relationship Id="rId4" Type="http://schemas.openxmlformats.org/officeDocument/2006/relationships/hyperlink" Target="https://arcb.csc.ncsu.edu/~mueller/cluster/ar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ncsu.zoom.us/" TargetMode="External"/><Relationship Id="rId4" Type="http://schemas.openxmlformats.org/officeDocument/2006/relationships/hyperlink" Target="https://it.engr.ncsu.edu/help/kb/soc-support-ms-azure/" TargetMode="External"/><Relationship Id="rId5" Type="http://schemas.openxmlformats.org/officeDocument/2006/relationships/hyperlink" Target="https://oit.ncsu.edu/office-36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overleaf.com/edu/ncsu" TargetMode="External"/><Relationship Id="rId4" Type="http://schemas.openxmlformats.org/officeDocument/2006/relationships/hyperlink" Target="http://software.ncsu.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go.ncsu.edu/eduroa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ifi.ncsu.edu/etiquette/"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ncsu.service-now.com/sp/en?id=service_page&amp;service=dd7b234ddb9a5090efb541db139619d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csc_help@ncsu.edu" TargetMode="External"/><Relationship Id="rId4" Type="http://schemas.openxmlformats.org/officeDocument/2006/relationships/hyperlink" Target="mailto:help@ncsu.edu" TargetMode="External"/><Relationship Id="rId5" Type="http://schemas.openxmlformats.org/officeDocument/2006/relationships/hyperlink" Target="https://ncsu.service-now.com/sp/en?id=service_page&amp;service=9ae96b89db9a5090efb541db139619f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csc_help@ncsu.edu"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it.csc.ncsu.edu/infrastructure/" TargetMode="External"/><Relationship Id="rId4" Type="http://schemas.openxmlformats.org/officeDocument/2006/relationships/hyperlink" Target="https://it.engr.ncsu.edu/computing-labs/" TargetMode="External"/><Relationship Id="rId5" Type="http://schemas.openxmlformats.org/officeDocument/2006/relationships/hyperlink" Target="https://www.lib.ncsu.edu/huntlibrary/technolo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olicies.ncsu.edu/rule/rul-08-00-1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b="0" l="0" r="0" t="0"/>
          <a:stretch/>
        </p:blipFill>
        <p:spPr>
          <a:xfrm>
            <a:off x="92350" y="1990475"/>
            <a:ext cx="9005476" cy="4821350"/>
          </a:xfrm>
          <a:prstGeom prst="rect">
            <a:avLst/>
          </a:prstGeom>
          <a:noFill/>
          <a:ln>
            <a:noFill/>
          </a:ln>
        </p:spPr>
      </p:pic>
      <p:sp>
        <p:nvSpPr>
          <p:cNvPr id="91" name="Google Shape;91;p13"/>
          <p:cNvSpPr/>
          <p:nvPr/>
        </p:nvSpPr>
        <p:spPr>
          <a:xfrm>
            <a:off x="80800" y="513525"/>
            <a:ext cx="9017100" cy="1476950"/>
          </a:xfrm>
          <a:prstGeom prst="rect">
            <a:avLst/>
          </a:prstGeom>
          <a:solidFill>
            <a:schemeClr val="lt1"/>
          </a:solidFill>
          <a:ln cap="flat" cmpd="sng" w="9525">
            <a:solidFill>
              <a:srgbClr val="D8D8D8"/>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txBox="1"/>
          <p:nvPr/>
        </p:nvSpPr>
        <p:spPr>
          <a:xfrm>
            <a:off x="80810" y="456393"/>
            <a:ext cx="9017000" cy="50193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202</a:t>
            </a:r>
            <a:r>
              <a:rPr b="1" lang="en-US" sz="2200">
                <a:solidFill>
                  <a:schemeClr val="dk1"/>
                </a:solidFill>
              </a:rPr>
              <a:t>5</a:t>
            </a:r>
            <a:r>
              <a:rPr b="1" i="0" lang="en-US" sz="2200" u="none" cap="none" strike="noStrike">
                <a:solidFill>
                  <a:schemeClr val="dk1"/>
                </a:solidFill>
                <a:latin typeface="Arial"/>
                <a:ea typeface="Arial"/>
                <a:cs typeface="Arial"/>
                <a:sym typeface="Arial"/>
              </a:rPr>
              <a:t> NCSU Computer Science Graduate Student Orientation</a:t>
            </a:r>
            <a:endParaRPr b="1" i="0" sz="2200" u="none" cap="none" strike="noStrike">
              <a:solidFill>
                <a:schemeClr val="dk1"/>
              </a:solidFill>
              <a:latin typeface="Arial"/>
              <a:ea typeface="Arial"/>
              <a:cs typeface="Arial"/>
              <a:sym typeface="Arial"/>
            </a:endParaRPr>
          </a:p>
        </p:txBody>
      </p:sp>
      <p:sp>
        <p:nvSpPr>
          <p:cNvPr id="93" name="Google Shape;93;p13"/>
          <p:cNvSpPr txBox="1"/>
          <p:nvPr>
            <p:ph type="ctrTitle"/>
          </p:nvPr>
        </p:nvSpPr>
        <p:spPr>
          <a:xfrm>
            <a:off x="2043973" y="788324"/>
            <a:ext cx="6827700" cy="92735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br>
              <a:rPr i="1" lang="en-US" sz="1900">
                <a:solidFill>
                  <a:srgbClr val="B50003"/>
                </a:solidFill>
              </a:rPr>
            </a:br>
            <a:r>
              <a:rPr i="1" lang="en-US" sz="1900"/>
              <a:t>Carlos Benavente – CSC IT Manager </a:t>
            </a:r>
            <a:br>
              <a:rPr i="1" lang="en-US" sz="1900"/>
            </a:br>
            <a:r>
              <a:rPr i="1" lang="en-US" sz="1900" u="sng">
                <a:solidFill>
                  <a:schemeClr val="hlink"/>
                </a:solidFill>
                <a:hlinkClick r:id="rId4"/>
              </a:rPr>
              <a:t>cabenave@ncsu.edu</a:t>
            </a:r>
            <a:br>
              <a:rPr i="1" lang="en-US" sz="1900" u="sng">
                <a:solidFill>
                  <a:schemeClr val="hlink"/>
                </a:solidFill>
              </a:rPr>
            </a:br>
            <a:r>
              <a:rPr i="1" lang="en-US" sz="1900" u="sng">
                <a:solidFill>
                  <a:schemeClr val="hlink"/>
                </a:solidFill>
              </a:rPr>
              <a:t>csc_help@ncsu.edu</a:t>
            </a:r>
            <a:endParaRPr i="1"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457200" y="460810"/>
            <a:ext cx="8229600" cy="80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Endpoint Security Controls </a:t>
            </a:r>
            <a:endParaRPr/>
          </a:p>
        </p:txBody>
      </p:sp>
      <p:sp>
        <p:nvSpPr>
          <p:cNvPr id="160" name="Google Shape;160;p22"/>
          <p:cNvSpPr txBox="1"/>
          <p:nvPr>
            <p:ph idx="1" type="body"/>
          </p:nvPr>
        </p:nvSpPr>
        <p:spPr>
          <a:xfrm>
            <a:off x="142950" y="1245600"/>
            <a:ext cx="8858100" cy="4780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US" sz="1800"/>
              <a:t>Some Examples of Security Controls: </a:t>
            </a:r>
            <a:endParaRPr sz="1800"/>
          </a:p>
          <a:p>
            <a:pPr indent="0" lvl="0" marL="0" rtl="0" algn="l">
              <a:lnSpc>
                <a:spcPct val="115000"/>
              </a:lnSpc>
              <a:spcBef>
                <a:spcPts val="0"/>
              </a:spcBef>
              <a:spcAft>
                <a:spcPts val="0"/>
              </a:spcAft>
              <a:buClr>
                <a:schemeClr val="dk1"/>
              </a:buClr>
              <a:buSzPts val="1100"/>
              <a:buNone/>
            </a:pPr>
            <a:r>
              <a:t/>
            </a:r>
            <a:endParaRPr sz="1800"/>
          </a:p>
          <a:p>
            <a:pPr indent="-342900" lvl="1" marL="914400" rtl="0" algn="l">
              <a:lnSpc>
                <a:spcPct val="100000"/>
              </a:lnSpc>
              <a:spcBef>
                <a:spcPts val="0"/>
              </a:spcBef>
              <a:spcAft>
                <a:spcPts val="0"/>
              </a:spcAft>
              <a:buClr>
                <a:schemeClr val="dk1"/>
              </a:buClr>
              <a:buSzPts val="1800"/>
              <a:buChar char="–"/>
            </a:pPr>
            <a:r>
              <a:rPr lang="en-US" sz="1800"/>
              <a:t>Anti-malware &amp; antivirus software</a:t>
            </a:r>
            <a:endParaRPr sz="1800"/>
          </a:p>
          <a:p>
            <a:pPr indent="-342900" lvl="1" marL="914400" rtl="0" algn="l">
              <a:lnSpc>
                <a:spcPct val="115000"/>
              </a:lnSpc>
              <a:spcBef>
                <a:spcPts val="0"/>
              </a:spcBef>
              <a:spcAft>
                <a:spcPts val="0"/>
              </a:spcAft>
              <a:buClr>
                <a:schemeClr val="dk1"/>
              </a:buClr>
              <a:buSzPts val="1800"/>
              <a:buChar char="–"/>
            </a:pPr>
            <a:r>
              <a:rPr lang="en-US" sz="1800"/>
              <a:t>Login Authentication</a:t>
            </a:r>
            <a:endParaRPr sz="1800"/>
          </a:p>
          <a:p>
            <a:pPr indent="-342900" lvl="1" marL="914400" rtl="0" algn="l">
              <a:lnSpc>
                <a:spcPct val="115000"/>
              </a:lnSpc>
              <a:spcBef>
                <a:spcPts val="0"/>
              </a:spcBef>
              <a:spcAft>
                <a:spcPts val="0"/>
              </a:spcAft>
              <a:buClr>
                <a:schemeClr val="dk1"/>
              </a:buClr>
              <a:buSzPts val="1800"/>
              <a:buChar char="–"/>
            </a:pPr>
            <a:r>
              <a:rPr lang="en-US" sz="1800"/>
              <a:t>Encrypted Network Communication </a:t>
            </a:r>
            <a:endParaRPr sz="1800"/>
          </a:p>
          <a:p>
            <a:pPr indent="-342900" lvl="1" marL="914400" rtl="0" algn="l">
              <a:lnSpc>
                <a:spcPct val="115000"/>
              </a:lnSpc>
              <a:spcBef>
                <a:spcPts val="0"/>
              </a:spcBef>
              <a:spcAft>
                <a:spcPts val="0"/>
              </a:spcAft>
              <a:buClr>
                <a:schemeClr val="dk1"/>
              </a:buClr>
              <a:buSzPts val="1800"/>
              <a:buChar char="–"/>
            </a:pPr>
            <a:r>
              <a:rPr lang="en-US" sz="1800"/>
              <a:t>HD encryption</a:t>
            </a:r>
            <a:endParaRPr sz="1800"/>
          </a:p>
          <a:p>
            <a:pPr indent="-342900" lvl="1" marL="914400" rtl="0" algn="l">
              <a:lnSpc>
                <a:spcPct val="115000"/>
              </a:lnSpc>
              <a:spcBef>
                <a:spcPts val="0"/>
              </a:spcBef>
              <a:spcAft>
                <a:spcPts val="0"/>
              </a:spcAft>
              <a:buClr>
                <a:schemeClr val="dk1"/>
              </a:buClr>
              <a:buSzPts val="1800"/>
              <a:buChar char="–"/>
            </a:pPr>
            <a:r>
              <a:rPr lang="en-US" sz="1800"/>
              <a:t>Host-based firewall</a:t>
            </a:r>
            <a:endParaRPr sz="1800"/>
          </a:p>
          <a:p>
            <a:pPr indent="-342900" lvl="1" marL="914400" rtl="0" algn="l">
              <a:lnSpc>
                <a:spcPct val="100000"/>
              </a:lnSpc>
              <a:spcBef>
                <a:spcPts val="0"/>
              </a:spcBef>
              <a:spcAft>
                <a:spcPts val="0"/>
              </a:spcAft>
              <a:buClr>
                <a:schemeClr val="dk1"/>
              </a:buClr>
              <a:buSzPts val="1800"/>
              <a:buChar char="–"/>
            </a:pPr>
            <a:r>
              <a:rPr lang="en-US" sz="1800"/>
              <a:t>Least Privilege Access</a:t>
            </a:r>
            <a:endParaRPr/>
          </a:p>
          <a:p>
            <a:pPr indent="-228600" lvl="1" marL="914400" rtl="0" algn="l">
              <a:lnSpc>
                <a:spcPct val="100000"/>
              </a:lnSpc>
              <a:spcBef>
                <a:spcPts val="0"/>
              </a:spcBef>
              <a:spcAft>
                <a:spcPts val="0"/>
              </a:spcAft>
              <a:buClr>
                <a:schemeClr val="dk1"/>
              </a:buClr>
              <a:buSzPts val="1800"/>
              <a:buNone/>
            </a:pPr>
            <a:r>
              <a:t/>
            </a:r>
            <a:endParaRPr sz="1800"/>
          </a:p>
          <a:p>
            <a:pPr indent="0" lvl="0" marL="0" rtl="0" algn="l">
              <a:lnSpc>
                <a:spcPct val="115000"/>
              </a:lnSpc>
              <a:spcBef>
                <a:spcPts val="0"/>
              </a:spcBef>
              <a:spcAft>
                <a:spcPts val="0"/>
              </a:spcAft>
              <a:buClr>
                <a:schemeClr val="hlink"/>
              </a:buClr>
              <a:buSzPts val="1100"/>
              <a:buNone/>
            </a:pPr>
            <a:r>
              <a:rPr lang="en-US" sz="1800" u="sng">
                <a:solidFill>
                  <a:schemeClr val="hlink"/>
                </a:solidFill>
                <a:hlinkClick r:id="rId3"/>
              </a:rPr>
              <a:t>Endpoint Protection Standard - Security Controls</a:t>
            </a:r>
            <a:endParaRPr sz="1800"/>
          </a:p>
          <a:p>
            <a:pPr indent="0" lvl="0" marL="914400" rtl="0" algn="l">
              <a:lnSpc>
                <a:spcPct val="115000"/>
              </a:lnSpc>
              <a:spcBef>
                <a:spcPts val="0"/>
              </a:spcBef>
              <a:spcAft>
                <a:spcPts val="0"/>
              </a:spcAft>
              <a:buClr>
                <a:schemeClr val="dk1"/>
              </a:buClr>
              <a:buSzPts val="2400"/>
              <a:buNone/>
            </a:pPr>
            <a:r>
              <a:t/>
            </a:r>
            <a:endParaRPr sz="1800"/>
          </a:p>
        </p:txBody>
      </p:sp>
      <p:sp>
        <p:nvSpPr>
          <p:cNvPr id="161" name="Google Shape;161;p22"/>
          <p:cNvSpPr txBox="1"/>
          <p:nvPr>
            <p:ph idx="12" type="sldNum"/>
          </p:nvPr>
        </p:nvSpPr>
        <p:spPr>
          <a:xfrm>
            <a:off x="6553200" y="5624514"/>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457200" y="425085"/>
            <a:ext cx="8229600" cy="80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400"/>
              <a:buNone/>
            </a:pPr>
            <a:r>
              <a:rPr lang="en-US"/>
              <a:t>Data Sensitivity Framework</a:t>
            </a:r>
            <a:endParaRPr/>
          </a:p>
        </p:txBody>
      </p:sp>
      <p:sp>
        <p:nvSpPr>
          <p:cNvPr id="167" name="Google Shape;167;p23"/>
          <p:cNvSpPr txBox="1"/>
          <p:nvPr>
            <p:ph idx="12" type="sldNum"/>
          </p:nvPr>
        </p:nvSpPr>
        <p:spPr>
          <a:xfrm>
            <a:off x="6553200" y="5624514"/>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8" name="Google Shape;168;p23"/>
          <p:cNvSpPr txBox="1"/>
          <p:nvPr>
            <p:ph idx="1" type="body"/>
          </p:nvPr>
        </p:nvSpPr>
        <p:spPr>
          <a:xfrm>
            <a:off x="154800" y="901935"/>
            <a:ext cx="8834400" cy="5191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700"/>
              </a:spcBef>
              <a:spcAft>
                <a:spcPts val="0"/>
              </a:spcAft>
              <a:buClr>
                <a:schemeClr val="dk1"/>
              </a:buClr>
              <a:buSzPts val="1100"/>
              <a:buNone/>
            </a:pPr>
            <a:r>
              <a:rPr b="1" lang="en-US" sz="1400"/>
              <a:t>Data sensitivity levels:</a:t>
            </a:r>
            <a:endParaRPr b="1" sz="1400"/>
          </a:p>
          <a:p>
            <a:pPr indent="-342900" lvl="0" marL="457200" rtl="0" algn="l">
              <a:lnSpc>
                <a:spcPct val="160000"/>
              </a:lnSpc>
              <a:spcBef>
                <a:spcPts val="800"/>
              </a:spcBef>
              <a:spcAft>
                <a:spcPts val="0"/>
              </a:spcAft>
              <a:buClr>
                <a:srgbClr val="333333"/>
              </a:buClr>
              <a:buSzPts val="1800"/>
              <a:buChar char="●"/>
            </a:pPr>
            <a:r>
              <a:rPr b="1" lang="en-US" sz="1400">
                <a:solidFill>
                  <a:srgbClr val="9900FF"/>
                </a:solidFill>
              </a:rPr>
              <a:t>Ultra-sensitive</a:t>
            </a:r>
            <a:r>
              <a:rPr lang="en-US" sz="1400">
                <a:solidFill>
                  <a:srgbClr val="333333"/>
                </a:solidFill>
              </a:rPr>
              <a:t> – Purple (Examples: SSNs, PINs, passwords, credit cards, digital signatures, biometric data)</a:t>
            </a:r>
            <a:endParaRPr sz="1400">
              <a:solidFill>
                <a:srgbClr val="333333"/>
              </a:solidFill>
            </a:endParaRPr>
          </a:p>
          <a:p>
            <a:pPr indent="-342900" lvl="0" marL="457200" rtl="0" algn="l">
              <a:lnSpc>
                <a:spcPct val="160000"/>
              </a:lnSpc>
              <a:spcBef>
                <a:spcPts val="0"/>
              </a:spcBef>
              <a:spcAft>
                <a:spcPts val="0"/>
              </a:spcAft>
              <a:buClr>
                <a:srgbClr val="333333"/>
              </a:buClr>
              <a:buSzPts val="1800"/>
              <a:buChar char="●"/>
            </a:pPr>
            <a:r>
              <a:rPr b="1" lang="en-US" sz="1400">
                <a:solidFill>
                  <a:srgbClr val="FF0000"/>
                </a:solidFill>
              </a:rPr>
              <a:t>Highly sensitive</a:t>
            </a:r>
            <a:r>
              <a:rPr lang="en-US" sz="1400">
                <a:solidFill>
                  <a:srgbClr val="333333"/>
                </a:solidFill>
              </a:rPr>
              <a:t> – Red ( Examples: personal information regarding health, financials, identity)</a:t>
            </a:r>
            <a:endParaRPr sz="1400">
              <a:solidFill>
                <a:srgbClr val="333333"/>
              </a:solidFill>
            </a:endParaRPr>
          </a:p>
          <a:p>
            <a:pPr indent="-342900" lvl="0" marL="457200" rtl="0" algn="l">
              <a:lnSpc>
                <a:spcPct val="160000"/>
              </a:lnSpc>
              <a:spcBef>
                <a:spcPts val="0"/>
              </a:spcBef>
              <a:spcAft>
                <a:spcPts val="0"/>
              </a:spcAft>
              <a:buClr>
                <a:srgbClr val="333333"/>
              </a:buClr>
              <a:buSzPts val="1800"/>
              <a:buChar char="●"/>
            </a:pPr>
            <a:r>
              <a:rPr b="1" lang="en-US" sz="1400">
                <a:solidFill>
                  <a:srgbClr val="FFD966"/>
                </a:solidFill>
              </a:rPr>
              <a:t>Moderately sensitive</a:t>
            </a:r>
            <a:r>
              <a:rPr lang="en-US" sz="1400">
                <a:solidFill>
                  <a:srgbClr val="333333"/>
                </a:solidFill>
              </a:rPr>
              <a:t> – Yellow (Examples: education-related data and any data that would affect university business if disclosed inappropriately - grades, course schedule, student ID)</a:t>
            </a:r>
            <a:endParaRPr sz="1400">
              <a:solidFill>
                <a:srgbClr val="333333"/>
              </a:solidFill>
            </a:endParaRPr>
          </a:p>
          <a:p>
            <a:pPr indent="-342900" lvl="0" marL="457200" rtl="0" algn="l">
              <a:lnSpc>
                <a:spcPct val="160000"/>
              </a:lnSpc>
              <a:spcBef>
                <a:spcPts val="0"/>
              </a:spcBef>
              <a:spcAft>
                <a:spcPts val="0"/>
              </a:spcAft>
              <a:buClr>
                <a:srgbClr val="333333"/>
              </a:buClr>
              <a:buSzPts val="1800"/>
              <a:buChar char="●"/>
            </a:pPr>
            <a:r>
              <a:rPr b="1" lang="en-US" sz="1400">
                <a:solidFill>
                  <a:srgbClr val="6AA84F"/>
                </a:solidFill>
              </a:rPr>
              <a:t>Normal, not sensitive</a:t>
            </a:r>
            <a:r>
              <a:rPr lang="en-US" sz="1400">
                <a:solidFill>
                  <a:srgbClr val="333333"/>
                </a:solidFill>
              </a:rPr>
              <a:t> – Green (Examples: published university web content and any data that would not affect university business if disclosed - preferred email address, grade level - undergrad, grad)</a:t>
            </a:r>
            <a:endParaRPr sz="1400">
              <a:solidFill>
                <a:srgbClr val="333333"/>
              </a:solidFill>
            </a:endParaRPr>
          </a:p>
          <a:p>
            <a:pPr indent="-342900" lvl="0" marL="457200" rtl="0" algn="l">
              <a:lnSpc>
                <a:spcPct val="160000"/>
              </a:lnSpc>
              <a:spcBef>
                <a:spcPts val="0"/>
              </a:spcBef>
              <a:spcAft>
                <a:spcPts val="0"/>
              </a:spcAft>
              <a:buClr>
                <a:srgbClr val="333333"/>
              </a:buClr>
              <a:buSzPts val="1800"/>
              <a:buChar char="●"/>
            </a:pPr>
            <a:r>
              <a:rPr b="1" lang="en-US" sz="1400">
                <a:solidFill>
                  <a:srgbClr val="333333"/>
                </a:solidFill>
              </a:rPr>
              <a:t>Unclassified</a:t>
            </a:r>
            <a:r>
              <a:rPr lang="en-US" sz="1400">
                <a:solidFill>
                  <a:srgbClr val="333333"/>
                </a:solidFill>
              </a:rPr>
              <a:t>– White (Examples: static content published on university web pages)</a:t>
            </a:r>
            <a:endParaRPr i="1" sz="1400">
              <a:solidFill>
                <a:srgbClr val="333333"/>
              </a:solidFill>
            </a:endParaRPr>
          </a:p>
          <a:p>
            <a:pPr indent="0" lvl="0" marL="0" rtl="0" algn="l">
              <a:lnSpc>
                <a:spcPct val="115000"/>
              </a:lnSpc>
              <a:spcBef>
                <a:spcPts val="800"/>
              </a:spcBef>
              <a:spcAft>
                <a:spcPts val="0"/>
              </a:spcAft>
              <a:buClr>
                <a:schemeClr val="dk1"/>
              </a:buClr>
              <a:buSzPts val="1200"/>
              <a:buNone/>
            </a:pPr>
            <a:r>
              <a:rPr b="1" lang="en-US" sz="1400"/>
              <a:t>Endpoints storing sensitive data:</a:t>
            </a:r>
            <a:endParaRPr b="1" sz="1400"/>
          </a:p>
          <a:p>
            <a:pPr indent="-342900" lvl="0" marL="457200" rtl="0" algn="l">
              <a:lnSpc>
                <a:spcPct val="115000"/>
              </a:lnSpc>
              <a:spcBef>
                <a:spcPts val="800"/>
              </a:spcBef>
              <a:spcAft>
                <a:spcPts val="0"/>
              </a:spcAft>
              <a:buClr>
                <a:schemeClr val="dk1"/>
              </a:buClr>
              <a:buSzPts val="1800"/>
              <a:buChar char="•"/>
            </a:pPr>
            <a:r>
              <a:rPr lang="en-US" sz="1400"/>
              <a:t>Accessing and storing </a:t>
            </a:r>
            <a:r>
              <a:rPr lang="en-US" sz="1400">
                <a:solidFill>
                  <a:srgbClr val="9900FF"/>
                </a:solidFill>
              </a:rPr>
              <a:t>purple university data</a:t>
            </a:r>
            <a:r>
              <a:rPr lang="en-US" sz="1400"/>
              <a:t> is prohibited on non-university-owned endpoints.  </a:t>
            </a:r>
            <a:endParaRPr sz="1400"/>
          </a:p>
          <a:p>
            <a:pPr indent="-342900" lvl="0" marL="457200" rtl="0" algn="l">
              <a:lnSpc>
                <a:spcPct val="115000"/>
              </a:lnSpc>
              <a:spcBef>
                <a:spcPts val="800"/>
              </a:spcBef>
              <a:spcAft>
                <a:spcPts val="0"/>
              </a:spcAft>
              <a:buClr>
                <a:schemeClr val="dk1"/>
              </a:buClr>
              <a:buSzPts val="1800"/>
              <a:buChar char="•"/>
            </a:pPr>
            <a:r>
              <a:rPr lang="en-US" sz="1400"/>
              <a:t>Storing </a:t>
            </a:r>
            <a:r>
              <a:rPr lang="en-US" sz="1400">
                <a:solidFill>
                  <a:srgbClr val="FF0000"/>
                </a:solidFill>
              </a:rPr>
              <a:t>red university data</a:t>
            </a:r>
            <a:r>
              <a:rPr lang="en-US" sz="1400"/>
              <a:t> is prohibited on non-university-owned endpoints</a:t>
            </a:r>
            <a:endParaRPr/>
          </a:p>
          <a:p>
            <a:pPr indent="-342900" lvl="0" marL="457200" rtl="0" algn="l">
              <a:lnSpc>
                <a:spcPct val="115000"/>
              </a:lnSpc>
              <a:spcBef>
                <a:spcPts val="1600"/>
              </a:spcBef>
              <a:spcAft>
                <a:spcPts val="0"/>
              </a:spcAft>
              <a:buClr>
                <a:schemeClr val="dk1"/>
              </a:buClr>
              <a:buSzPts val="1800"/>
              <a:buChar char="•"/>
            </a:pPr>
            <a:r>
              <a:rPr lang="en-US" sz="1400"/>
              <a:t>See </a:t>
            </a:r>
            <a:r>
              <a:rPr lang="en-US" sz="1400" u="sng">
                <a:solidFill>
                  <a:schemeClr val="hlink"/>
                </a:solidFill>
                <a:hlinkClick r:id="rId3"/>
              </a:rPr>
              <a:t>Storage Locations for University Data</a:t>
            </a:r>
            <a:endParaRPr sz="1400"/>
          </a:p>
          <a:p>
            <a:pPr indent="-228600" lvl="0" marL="457200" rtl="0" algn="l">
              <a:lnSpc>
                <a:spcPct val="115000"/>
              </a:lnSpc>
              <a:spcBef>
                <a:spcPts val="1600"/>
              </a:spcBef>
              <a:spcAft>
                <a:spcPts val="800"/>
              </a:spcAft>
              <a:buClr>
                <a:schemeClr val="dk1"/>
              </a:buClr>
              <a:buSzPts val="1800"/>
              <a:buNone/>
            </a:pPr>
            <a:r>
              <a:t/>
            </a:r>
            <a:endParaRPr b="1" i="1" sz="1400">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457200" y="617199"/>
            <a:ext cx="8229600" cy="80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RULES/POLICIES (continuation) - DOs &amp; DONTs</a:t>
            </a:r>
            <a:endParaRPr/>
          </a:p>
        </p:txBody>
      </p:sp>
      <p:sp>
        <p:nvSpPr>
          <p:cNvPr id="174" name="Google Shape;174;p24"/>
          <p:cNvSpPr txBox="1"/>
          <p:nvPr>
            <p:ph idx="1" type="body"/>
          </p:nvPr>
        </p:nvSpPr>
        <p:spPr>
          <a:xfrm>
            <a:off x="457200" y="1630152"/>
            <a:ext cx="8229600" cy="4522514"/>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480"/>
              </a:spcBef>
              <a:spcAft>
                <a:spcPts val="0"/>
              </a:spcAft>
              <a:buSzPts val="2400"/>
              <a:buChar char="•"/>
            </a:pPr>
            <a:r>
              <a:rPr lang="en-US"/>
              <a:t>Consult with CSC IT if you need a new version of compiler or interpreter. Example:  Python</a:t>
            </a:r>
            <a:endParaRPr/>
          </a:p>
          <a:p>
            <a:pPr indent="-381000" lvl="0" marL="457200" rtl="0" algn="l">
              <a:lnSpc>
                <a:spcPct val="100000"/>
              </a:lnSpc>
              <a:spcBef>
                <a:spcPts val="480"/>
              </a:spcBef>
              <a:spcAft>
                <a:spcPts val="0"/>
              </a:spcAft>
              <a:buSzPts val="2400"/>
              <a:buChar char="•"/>
            </a:pPr>
            <a:r>
              <a:rPr lang="en-US"/>
              <a:t>Need to install Docker on a department server or workstation? Contact csc_help@ncsu.edu</a:t>
            </a:r>
            <a:endParaRPr/>
          </a:p>
          <a:p>
            <a:pPr indent="-381000" lvl="0" marL="457200" rtl="0" algn="l">
              <a:lnSpc>
                <a:spcPct val="100000"/>
              </a:lnSpc>
              <a:spcBef>
                <a:spcPts val="480"/>
              </a:spcBef>
              <a:spcAft>
                <a:spcPts val="0"/>
              </a:spcAft>
              <a:buSzPts val="2400"/>
              <a:buChar char="•"/>
            </a:pPr>
            <a:r>
              <a:rPr lang="en-US"/>
              <a:t>Do not modify server software firewalls</a:t>
            </a:r>
            <a:endParaRPr/>
          </a:p>
          <a:p>
            <a:pPr indent="-381000" lvl="0" marL="457200" rtl="0" algn="l">
              <a:lnSpc>
                <a:spcPct val="100000"/>
              </a:lnSpc>
              <a:spcBef>
                <a:spcPts val="480"/>
              </a:spcBef>
              <a:spcAft>
                <a:spcPts val="0"/>
              </a:spcAft>
              <a:buSzPts val="2400"/>
              <a:buChar char="•"/>
            </a:pPr>
            <a:r>
              <a:rPr lang="en-US"/>
              <a:t>Do not install: Web/FTP services RA/TA </a:t>
            </a:r>
            <a:r>
              <a:rPr b="1" lang="en-US" u="sng"/>
              <a:t>workstations</a:t>
            </a:r>
            <a:r>
              <a:rPr lang="en-US"/>
              <a:t>. Contact CSC IT for more appropriate environments.</a:t>
            </a:r>
            <a:endParaRPr/>
          </a:p>
          <a:p>
            <a:pPr indent="-381000" lvl="0" marL="457200" rtl="0" algn="l">
              <a:lnSpc>
                <a:spcPct val="100000"/>
              </a:lnSpc>
              <a:spcBef>
                <a:spcPts val="480"/>
              </a:spcBef>
              <a:spcAft>
                <a:spcPts val="0"/>
              </a:spcAft>
              <a:buClr>
                <a:schemeClr val="dk1"/>
              </a:buClr>
              <a:buSzPts val="2400"/>
              <a:buChar char="•"/>
            </a:pPr>
            <a:r>
              <a:rPr lang="en-US"/>
              <a:t>Do not re-install a departmental-owned computer w/o prior approval from CSC IT</a:t>
            </a:r>
            <a:endParaRPr/>
          </a:p>
          <a:p>
            <a:pPr indent="-381000" lvl="0" marL="457200" rtl="0" algn="l">
              <a:lnSpc>
                <a:spcPct val="100000"/>
              </a:lnSpc>
              <a:spcBef>
                <a:spcPts val="480"/>
              </a:spcBef>
              <a:spcAft>
                <a:spcPts val="0"/>
              </a:spcAft>
              <a:buClr>
                <a:schemeClr val="dk1"/>
              </a:buClr>
              <a:buSzPts val="2400"/>
              <a:buChar char="•"/>
            </a:pPr>
            <a:r>
              <a:rPr lang="en-US"/>
              <a:t>Do not spam NCSU faculty/staff with unsolicited emails about job employment inquiries.</a:t>
            </a:r>
            <a:endParaRPr/>
          </a:p>
          <a:p>
            <a:pPr indent="0" lvl="0" marL="76200" rtl="0" algn="l">
              <a:lnSpc>
                <a:spcPct val="100000"/>
              </a:lnSpc>
              <a:spcBef>
                <a:spcPts val="0"/>
              </a:spcBef>
              <a:spcAft>
                <a:spcPts val="0"/>
              </a:spcAft>
              <a:buClr>
                <a:schemeClr val="dk1"/>
              </a:buClr>
              <a:buSzPts val="2400"/>
              <a:buNone/>
            </a:pPr>
            <a:r>
              <a:t/>
            </a:r>
            <a:endParaRPr/>
          </a:p>
        </p:txBody>
      </p:sp>
      <p:sp>
        <p:nvSpPr>
          <p:cNvPr id="175" name="Google Shape;175;p24"/>
          <p:cNvSpPr txBox="1"/>
          <p:nvPr>
            <p:ph idx="12" type="sldNum"/>
          </p:nvPr>
        </p:nvSpPr>
        <p:spPr>
          <a:xfrm>
            <a:off x="6553200" y="5624514"/>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p:nvPr/>
        </p:nvSpPr>
        <p:spPr>
          <a:xfrm>
            <a:off x="381000" y="4779066"/>
            <a:ext cx="8642350" cy="201777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2" name="Google Shape;182;p25"/>
          <p:cNvSpPr txBox="1"/>
          <p:nvPr>
            <p:ph type="title"/>
          </p:nvPr>
        </p:nvSpPr>
        <p:spPr>
          <a:xfrm>
            <a:off x="207810" y="230503"/>
            <a:ext cx="86868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RULES/POLICIES (continuation)</a:t>
            </a:r>
            <a:endParaRPr/>
          </a:p>
        </p:txBody>
      </p:sp>
      <p:sp>
        <p:nvSpPr>
          <p:cNvPr id="183" name="Google Shape;183;p25"/>
          <p:cNvSpPr txBox="1"/>
          <p:nvPr>
            <p:ph idx="1" type="body"/>
          </p:nvPr>
        </p:nvSpPr>
        <p:spPr>
          <a:xfrm>
            <a:off x="419100" y="1031464"/>
            <a:ext cx="8229600" cy="377305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1"/>
              </a:buClr>
              <a:buSzPts val="2400"/>
              <a:buChar char="•"/>
            </a:pPr>
            <a:r>
              <a:rPr lang="en-US"/>
              <a:t>Do not transfer computer hardware from one lab to another lab w/o CSC IT approval.</a:t>
            </a:r>
            <a:endParaRPr/>
          </a:p>
          <a:p>
            <a:pPr indent="-342900" lvl="0" marL="342900" rtl="0" algn="l">
              <a:lnSpc>
                <a:spcPct val="100000"/>
              </a:lnSpc>
              <a:spcBef>
                <a:spcPts val="480"/>
              </a:spcBef>
              <a:spcAft>
                <a:spcPts val="0"/>
              </a:spcAft>
              <a:buSzPts val="2400"/>
              <a:buChar char="•"/>
            </a:pPr>
            <a:r>
              <a:rPr b="1" lang="en-US" u="sng"/>
              <a:t>Dual Boot:</a:t>
            </a:r>
            <a:r>
              <a:rPr lang="en-US"/>
              <a:t> Not allowed on departmental desktops</a:t>
            </a:r>
            <a:endParaRPr b="1" u="sng"/>
          </a:p>
          <a:p>
            <a:pPr indent="-342900" lvl="0" marL="342900" rtl="0" algn="l">
              <a:lnSpc>
                <a:spcPct val="100000"/>
              </a:lnSpc>
              <a:spcBef>
                <a:spcPts val="480"/>
              </a:spcBef>
              <a:spcAft>
                <a:spcPts val="0"/>
              </a:spcAft>
              <a:buClr>
                <a:schemeClr val="dk1"/>
              </a:buClr>
              <a:buSzPts val="2400"/>
              <a:buChar char="•"/>
            </a:pPr>
            <a:r>
              <a:rPr b="1" lang="en-US" u="sng"/>
              <a:t>Clickwrap Agreements</a:t>
            </a:r>
            <a:r>
              <a:rPr lang="en-US"/>
              <a:t>: Do not install software on department equipment that requires you to click “I AGREE” before installing it! Check </a:t>
            </a:r>
            <a:r>
              <a:rPr b="1" lang="en-US"/>
              <a:t>clickwrap</a:t>
            </a:r>
            <a:r>
              <a:rPr lang="en-US"/>
              <a:t> approved list 1</a:t>
            </a:r>
            <a:r>
              <a:rPr baseline="30000" lang="en-US"/>
              <a:t>st</a:t>
            </a:r>
            <a:r>
              <a:rPr lang="en-US"/>
              <a:t> at </a:t>
            </a:r>
            <a:r>
              <a:rPr lang="en-US" u="sng">
                <a:solidFill>
                  <a:schemeClr val="hlink"/>
                </a:solidFill>
                <a:hlinkClick r:id="rId3"/>
              </a:rPr>
              <a:t>http://software.ncsu.edu/clickwraps</a:t>
            </a:r>
            <a:endParaRPr/>
          </a:p>
          <a:p>
            <a:pPr indent="-342900" lvl="0" marL="342900" rtl="0" algn="l">
              <a:lnSpc>
                <a:spcPct val="100000"/>
              </a:lnSpc>
              <a:spcBef>
                <a:spcPts val="480"/>
              </a:spcBef>
              <a:spcAft>
                <a:spcPts val="0"/>
              </a:spcAft>
              <a:buSzPts val="2400"/>
              <a:buChar char="•"/>
            </a:pPr>
            <a:r>
              <a:rPr b="1" lang="en-US" u="sng"/>
              <a:t>PHISHING</a:t>
            </a:r>
            <a:r>
              <a:rPr lang="en-US"/>
              <a:t>: Don’t feed the PHISH! NCSU will never ask you to provide your password. </a:t>
            </a:r>
            <a:endParaRPr b="1" u="sng"/>
          </a:p>
          <a:p>
            <a:pPr indent="-190500" lvl="0" marL="342900" rtl="0" algn="l">
              <a:lnSpc>
                <a:spcPct val="100000"/>
              </a:lnSpc>
              <a:spcBef>
                <a:spcPts val="480"/>
              </a:spcBef>
              <a:spcAft>
                <a:spcPts val="0"/>
              </a:spcAft>
              <a:buClr>
                <a:schemeClr val="dk1"/>
              </a:buClr>
              <a:buSzPts val="2400"/>
              <a:buNone/>
            </a:pPr>
            <a:r>
              <a:t/>
            </a:r>
            <a:endParaRPr/>
          </a:p>
          <a:p>
            <a:pPr indent="-228600" lvl="0" marL="457200" rtl="0" algn="l">
              <a:lnSpc>
                <a:spcPct val="100000"/>
              </a:lnSpc>
              <a:spcBef>
                <a:spcPts val="0"/>
              </a:spcBef>
              <a:spcAft>
                <a:spcPts val="0"/>
              </a:spcAft>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1" marL="342900" rtl="0" algn="l">
              <a:lnSpc>
                <a:spcPct val="100000"/>
              </a:lnSpc>
              <a:spcBef>
                <a:spcPts val="480"/>
              </a:spcBef>
              <a:spcAft>
                <a:spcPts val="0"/>
              </a:spcAft>
              <a:buClr>
                <a:schemeClr val="dk1"/>
              </a:buClr>
              <a:buSzPts val="2400"/>
              <a:buFont typeface="Arial"/>
              <a:buNone/>
            </a:pPr>
            <a:r>
              <a:t/>
            </a:r>
            <a:endParaRPr/>
          </a:p>
        </p:txBody>
      </p:sp>
      <p:sp>
        <p:nvSpPr>
          <p:cNvPr id="184" name="Google Shape;184;p25"/>
          <p:cNvSpPr/>
          <p:nvPr/>
        </p:nvSpPr>
        <p:spPr>
          <a:xfrm>
            <a:off x="419100" y="4779067"/>
            <a:ext cx="8566150" cy="19113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All violators will be reported to Dean of Students.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All TAs/RAs will have their Advisors notified.</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The DGP is made aware of all infractions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Violations of usage policies will result in appropriate disciplinary action up to dismissal from the program.</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p:nvPr/>
        </p:nvSpPr>
        <p:spPr>
          <a:xfrm>
            <a:off x="46183" y="2609270"/>
            <a:ext cx="9063182" cy="2135909"/>
          </a:xfrm>
          <a:prstGeom prst="rect">
            <a:avLst/>
          </a:prstGeom>
          <a:solidFill>
            <a:srgbClr val="BE0004"/>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26"/>
          <p:cNvSpPr txBox="1"/>
          <p:nvPr>
            <p:ph type="title"/>
          </p:nvPr>
        </p:nvSpPr>
        <p:spPr>
          <a:xfrm>
            <a:off x="919000" y="3143031"/>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The BASICS – Computing Account &amp; File Space/Storage</a:t>
            </a:r>
            <a:endParaRPr>
              <a:solidFill>
                <a:schemeClr val="lt1"/>
              </a:solidFill>
            </a:endParaRPr>
          </a:p>
        </p:txBody>
      </p:sp>
      <p:sp>
        <p:nvSpPr>
          <p:cNvPr id="192" name="Google Shape;192;p26"/>
          <p:cNvSpPr/>
          <p:nvPr/>
        </p:nvSpPr>
        <p:spPr>
          <a:xfrm>
            <a:off x="57753" y="2609276"/>
            <a:ext cx="912091" cy="2135903"/>
          </a:xfrm>
          <a:prstGeom prst="rect">
            <a:avLst/>
          </a:prstGeom>
          <a:solidFill>
            <a:srgbClr val="595959"/>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457200" y="357108"/>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University Computing Accounts Details</a:t>
            </a:r>
            <a:endParaRPr/>
          </a:p>
        </p:txBody>
      </p:sp>
      <p:sp>
        <p:nvSpPr>
          <p:cNvPr id="199" name="Google Shape;199;p27"/>
          <p:cNvSpPr txBox="1"/>
          <p:nvPr>
            <p:ph idx="1" type="body"/>
          </p:nvPr>
        </p:nvSpPr>
        <p:spPr>
          <a:xfrm>
            <a:off x="333375" y="1174800"/>
            <a:ext cx="8229600" cy="5683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b="1" lang="en-US" sz="1600"/>
              <a:t>Unity Account or Unity ID</a:t>
            </a:r>
            <a:endParaRPr sz="1600"/>
          </a:p>
          <a:p>
            <a:pPr indent="-285750" lvl="1" marL="742950" rtl="0" algn="l">
              <a:lnSpc>
                <a:spcPct val="100000"/>
              </a:lnSpc>
              <a:spcBef>
                <a:spcPts val="480"/>
              </a:spcBef>
              <a:spcAft>
                <a:spcPts val="0"/>
              </a:spcAft>
              <a:buClr>
                <a:schemeClr val="dk1"/>
              </a:buClr>
              <a:buSzPts val="2400"/>
              <a:buChar char="–"/>
            </a:pPr>
            <a:r>
              <a:rPr lang="en-US" sz="1600" u="sng">
                <a:solidFill>
                  <a:schemeClr val="hlink"/>
                </a:solidFill>
                <a:hlinkClick r:id="rId3"/>
              </a:rPr>
              <a:t>UnityID@ncsu.edu</a:t>
            </a:r>
            <a:r>
              <a:rPr lang="en-US" sz="1600"/>
              <a:t> </a:t>
            </a:r>
            <a:endParaRPr sz="1600"/>
          </a:p>
          <a:p>
            <a:pPr indent="-342900" lvl="0" marL="342900" rtl="0" algn="l">
              <a:lnSpc>
                <a:spcPct val="100000"/>
              </a:lnSpc>
              <a:spcBef>
                <a:spcPts val="480"/>
              </a:spcBef>
              <a:spcAft>
                <a:spcPts val="0"/>
              </a:spcAft>
              <a:buSzPts val="1800"/>
              <a:buChar char="•"/>
            </a:pPr>
            <a:r>
              <a:rPr b="1" lang="en-US" sz="1600"/>
              <a:t>What Happens to Unity Acct After Graduation?</a:t>
            </a:r>
            <a:endParaRPr b="1" sz="1600"/>
          </a:p>
          <a:p>
            <a:pPr indent="-323850" lvl="1" marL="742950" rtl="0" algn="l">
              <a:lnSpc>
                <a:spcPct val="100000"/>
              </a:lnSpc>
              <a:spcBef>
                <a:spcPts val="0"/>
              </a:spcBef>
              <a:spcAft>
                <a:spcPts val="0"/>
              </a:spcAft>
              <a:buSzPts val="2400"/>
              <a:buChar char="–"/>
            </a:pPr>
            <a:r>
              <a:rPr lang="en-US" sz="1600"/>
              <a:t>Students who graduate with a degree retain access to </a:t>
            </a:r>
            <a:endParaRPr sz="1600"/>
          </a:p>
          <a:p>
            <a:pPr indent="-323850" lvl="2" marL="1200150" rtl="0" algn="l">
              <a:lnSpc>
                <a:spcPct val="100000"/>
              </a:lnSpc>
              <a:spcBef>
                <a:spcPts val="0"/>
              </a:spcBef>
              <a:spcAft>
                <a:spcPts val="0"/>
              </a:spcAft>
              <a:buSzPts val="2400"/>
              <a:buChar char="–"/>
            </a:pPr>
            <a:r>
              <a:rPr lang="en-US" sz="1600"/>
              <a:t>MyPack portal</a:t>
            </a:r>
            <a:endParaRPr sz="1600"/>
          </a:p>
          <a:p>
            <a:pPr indent="-323850" lvl="2" marL="1200150" rtl="0" algn="l">
              <a:lnSpc>
                <a:spcPct val="100000"/>
              </a:lnSpc>
              <a:spcBef>
                <a:spcPts val="480"/>
              </a:spcBef>
              <a:spcAft>
                <a:spcPts val="0"/>
              </a:spcAft>
              <a:buSzPts val="2400"/>
              <a:buChar char="–"/>
            </a:pPr>
            <a:r>
              <a:rPr lang="en-US" sz="1600" u="sng">
                <a:solidFill>
                  <a:srgbClr val="FF0000"/>
                </a:solidFill>
              </a:rPr>
              <a:t>All other access: AD Wolftech, github.ncsu.edu are disabled soon after graduation (1 month).</a:t>
            </a:r>
            <a:endParaRPr sz="1600" u="sng">
              <a:solidFill>
                <a:srgbClr val="FF0000"/>
              </a:solidFill>
            </a:endParaRPr>
          </a:p>
          <a:p>
            <a:pPr indent="-342900" lvl="0" marL="457200" rtl="0" algn="l">
              <a:lnSpc>
                <a:spcPct val="100000"/>
              </a:lnSpc>
              <a:spcBef>
                <a:spcPts val="360"/>
              </a:spcBef>
              <a:spcAft>
                <a:spcPts val="0"/>
              </a:spcAft>
              <a:buSzPts val="1800"/>
              <a:buFont typeface="Arial"/>
              <a:buChar char="•"/>
            </a:pPr>
            <a:r>
              <a:rPr b="1" i="0" lang="en-US" sz="1600">
                <a:solidFill>
                  <a:srgbClr val="333333"/>
                </a:solidFill>
                <a:latin typeface="Open Sans"/>
                <a:ea typeface="Open Sans"/>
                <a:cs typeface="Open Sans"/>
                <a:sym typeface="Open Sans"/>
              </a:rPr>
              <a:t>Access to Google Workspace</a:t>
            </a:r>
            <a:endParaRPr b="0" i="0" sz="1600">
              <a:solidFill>
                <a:srgbClr val="333333"/>
              </a:solidFill>
              <a:latin typeface="Open Sans"/>
              <a:ea typeface="Open Sans"/>
              <a:cs typeface="Open Sans"/>
              <a:sym typeface="Open Sans"/>
            </a:endParaRPr>
          </a:p>
          <a:p>
            <a:pPr indent="-342900" lvl="1" marL="914400" rtl="0" algn="l">
              <a:lnSpc>
                <a:spcPct val="100000"/>
              </a:lnSpc>
              <a:spcBef>
                <a:spcPts val="360"/>
              </a:spcBef>
              <a:spcAft>
                <a:spcPts val="0"/>
              </a:spcAft>
              <a:buSzPts val="1800"/>
              <a:buFont typeface="Arial"/>
              <a:buChar char="•"/>
            </a:pPr>
            <a:r>
              <a:rPr b="0" i="0" lang="en-US" sz="1600">
                <a:solidFill>
                  <a:srgbClr val="333333"/>
                </a:solidFill>
                <a:latin typeface="Open Sans"/>
                <a:ea typeface="Open Sans"/>
                <a:cs typeface="Open Sans"/>
                <a:sym typeface="Open Sans"/>
              </a:rPr>
              <a:t>Students will retain access to their NC State Google account (@ ncsu.edu) for six months after graduation. </a:t>
            </a:r>
            <a:endParaRPr/>
          </a:p>
          <a:p>
            <a:pPr indent="-342900" lvl="1" marL="914400" rtl="0" algn="l">
              <a:lnSpc>
                <a:spcPct val="100000"/>
              </a:lnSpc>
              <a:spcBef>
                <a:spcPts val="360"/>
              </a:spcBef>
              <a:spcAft>
                <a:spcPts val="0"/>
              </a:spcAft>
              <a:buSzPts val="1800"/>
              <a:buFont typeface="Arial"/>
              <a:buChar char="•"/>
            </a:pPr>
            <a:r>
              <a:rPr lang="en-US" sz="1600">
                <a:solidFill>
                  <a:srgbClr val="333333"/>
                </a:solidFill>
                <a:latin typeface="Open Sans"/>
                <a:ea typeface="Open Sans"/>
                <a:cs typeface="Open Sans"/>
                <a:sym typeface="Open Sans"/>
              </a:rPr>
              <a:t>NCSU </a:t>
            </a:r>
            <a:r>
              <a:rPr b="0" i="0" lang="en-US" sz="1600">
                <a:solidFill>
                  <a:srgbClr val="333333"/>
                </a:solidFill>
                <a:latin typeface="Open Sans"/>
                <a:ea typeface="Open Sans"/>
                <a:cs typeface="Open Sans"/>
                <a:sym typeface="Open Sans"/>
              </a:rPr>
              <a:t>offer students the opportunity to retain an affiliation to NC State with an alumni email-only account.</a:t>
            </a:r>
            <a:endParaRPr/>
          </a:p>
          <a:p>
            <a:pPr indent="-342900" lvl="0" marL="457200" rtl="0" algn="l">
              <a:lnSpc>
                <a:spcPct val="100000"/>
              </a:lnSpc>
              <a:spcBef>
                <a:spcPts val="360"/>
              </a:spcBef>
              <a:spcAft>
                <a:spcPts val="0"/>
              </a:spcAft>
              <a:buSzPts val="1800"/>
              <a:buFont typeface="Arial"/>
              <a:buChar char="•"/>
            </a:pPr>
            <a:r>
              <a:rPr b="1" i="0" lang="en-US" sz="1600">
                <a:solidFill>
                  <a:srgbClr val="333333"/>
                </a:solidFill>
                <a:latin typeface="Open Sans"/>
                <a:ea typeface="Open Sans"/>
                <a:cs typeface="Open Sans"/>
                <a:sym typeface="Open Sans"/>
              </a:rPr>
              <a:t>Best Practices Before Graduation</a:t>
            </a:r>
            <a:endParaRPr/>
          </a:p>
          <a:p>
            <a:pPr indent="-342900" lvl="1" marL="914400" rtl="0" algn="l">
              <a:lnSpc>
                <a:spcPct val="100000"/>
              </a:lnSpc>
              <a:spcBef>
                <a:spcPts val="360"/>
              </a:spcBef>
              <a:spcAft>
                <a:spcPts val="0"/>
              </a:spcAft>
              <a:buSzPts val="1800"/>
              <a:buFont typeface="Arial"/>
              <a:buChar char="•"/>
            </a:pPr>
            <a:r>
              <a:rPr b="0" i="0" lang="en-US" sz="1600">
                <a:solidFill>
                  <a:srgbClr val="333333"/>
                </a:solidFill>
                <a:latin typeface="Open Sans"/>
                <a:ea typeface="Open Sans"/>
                <a:cs typeface="Open Sans"/>
                <a:sym typeface="Open Sans"/>
              </a:rPr>
              <a:t>Migrate ALL personal fi</a:t>
            </a:r>
            <a:r>
              <a:rPr lang="en-US" sz="1600">
                <a:solidFill>
                  <a:srgbClr val="333333"/>
                </a:solidFill>
                <a:latin typeface="Open Sans"/>
                <a:ea typeface="Open Sans"/>
                <a:cs typeface="Open Sans"/>
                <a:sym typeface="Open Sans"/>
              </a:rPr>
              <a:t>les from NCSU data storage to personal storage solution</a:t>
            </a:r>
            <a:endParaRPr/>
          </a:p>
          <a:p>
            <a:pPr indent="-342900" lvl="1" marL="914400" rtl="0" algn="l">
              <a:lnSpc>
                <a:spcPct val="100000"/>
              </a:lnSpc>
              <a:spcBef>
                <a:spcPts val="360"/>
              </a:spcBef>
              <a:spcAft>
                <a:spcPts val="0"/>
              </a:spcAft>
              <a:buSzPts val="1800"/>
              <a:buChar char="•"/>
            </a:pPr>
            <a:r>
              <a:rPr lang="en-US" sz="1600"/>
              <a:t>discuss with your advisor and/or instructor NCSU </a:t>
            </a:r>
            <a:r>
              <a:rPr lang="en-US" sz="1600"/>
              <a:t>storage</a:t>
            </a:r>
            <a:r>
              <a:rPr lang="en-US" sz="1600"/>
              <a:t> locations to transfer files that must be </a:t>
            </a:r>
            <a:r>
              <a:rPr lang="en-US" sz="1600"/>
              <a:t>retained</a:t>
            </a: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457200" y="334583"/>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University File System/Storage</a:t>
            </a:r>
            <a:endParaRPr/>
          </a:p>
        </p:txBody>
      </p:sp>
      <p:sp>
        <p:nvSpPr>
          <p:cNvPr id="206" name="Google Shape;206;p28"/>
          <p:cNvSpPr txBox="1"/>
          <p:nvPr>
            <p:ph idx="1" type="body"/>
          </p:nvPr>
        </p:nvSpPr>
        <p:spPr>
          <a:xfrm>
            <a:off x="457200" y="1716175"/>
            <a:ext cx="8229600" cy="3879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Clr>
                <a:schemeClr val="dk1"/>
              </a:buClr>
              <a:buSzPts val="2400"/>
              <a:buChar char="•"/>
            </a:pPr>
            <a:r>
              <a:rPr lang="en-US" sz="1800"/>
              <a:t>NCSU-Drive: 20GB</a:t>
            </a:r>
            <a:endParaRPr sz="1800"/>
          </a:p>
          <a:p>
            <a:pPr indent="-342900" lvl="2" marL="742950" rtl="0" algn="l">
              <a:lnSpc>
                <a:spcPct val="100000"/>
              </a:lnSpc>
              <a:spcBef>
                <a:spcPts val="360"/>
              </a:spcBef>
              <a:spcAft>
                <a:spcPts val="0"/>
              </a:spcAft>
              <a:buClr>
                <a:schemeClr val="dk1"/>
              </a:buClr>
              <a:buSzPts val="1800"/>
              <a:buChar char="•"/>
            </a:pPr>
            <a:r>
              <a:rPr lang="en-US" u="sng">
                <a:solidFill>
                  <a:schemeClr val="hlink"/>
                </a:solidFill>
                <a:hlinkClick r:id="rId3"/>
              </a:rPr>
              <a:t>https://oit.ncsu.edu/my-it/file-space/ncsu-drive/</a:t>
            </a:r>
            <a:endParaRPr/>
          </a:p>
          <a:p>
            <a:pPr indent="-342900" lvl="2" marL="742950" rtl="0" algn="l">
              <a:lnSpc>
                <a:spcPct val="100000"/>
              </a:lnSpc>
              <a:spcBef>
                <a:spcPts val="360"/>
              </a:spcBef>
              <a:spcAft>
                <a:spcPts val="0"/>
              </a:spcAft>
              <a:buClr>
                <a:schemeClr val="dk1"/>
              </a:buClr>
              <a:buSzPts val="1800"/>
              <a:buChar char="•"/>
            </a:pPr>
            <a:r>
              <a:rPr lang="en-US"/>
              <a:t>SMB, CIFS, NFS v4 connection</a:t>
            </a:r>
            <a:endParaRPr/>
          </a:p>
          <a:p>
            <a:pPr indent="-342900" lvl="1" marL="342900" rtl="0" algn="l">
              <a:lnSpc>
                <a:spcPct val="100000"/>
              </a:lnSpc>
              <a:spcBef>
                <a:spcPts val="480"/>
              </a:spcBef>
              <a:spcAft>
                <a:spcPts val="0"/>
              </a:spcAft>
              <a:buClr>
                <a:schemeClr val="dk1"/>
              </a:buClr>
              <a:buSzPts val="2400"/>
              <a:buChar char="–"/>
            </a:pPr>
            <a:r>
              <a:rPr lang="en-US" sz="1800"/>
              <a:t>Google Drive: 15GB</a:t>
            </a:r>
            <a:endParaRPr/>
          </a:p>
          <a:p>
            <a:pPr indent="-342900" lvl="1" marL="342900" rtl="0" algn="l">
              <a:lnSpc>
                <a:spcPct val="100000"/>
              </a:lnSpc>
              <a:spcBef>
                <a:spcPts val="480"/>
              </a:spcBef>
              <a:spcAft>
                <a:spcPts val="0"/>
              </a:spcAft>
              <a:buClr>
                <a:schemeClr val="dk1"/>
              </a:buClr>
              <a:buSzPts val="2400"/>
              <a:buChar char="–"/>
            </a:pPr>
            <a:r>
              <a:rPr lang="en-US" sz="1800"/>
              <a:t>Google Shared Drive: 15GB (faculty &amp; staff can create these)</a:t>
            </a:r>
            <a:endParaRPr/>
          </a:p>
          <a:p>
            <a:pPr indent="-342900" lvl="1" marL="342900" rtl="0" algn="l">
              <a:lnSpc>
                <a:spcPct val="100000"/>
              </a:lnSpc>
              <a:spcBef>
                <a:spcPts val="480"/>
              </a:spcBef>
              <a:spcAft>
                <a:spcPts val="0"/>
              </a:spcAft>
              <a:buClr>
                <a:schemeClr val="dk1"/>
              </a:buClr>
              <a:buSzPts val="2400"/>
              <a:buChar char="–"/>
            </a:pPr>
            <a:r>
              <a:rPr lang="en-US" sz="1800"/>
              <a:t>For more info, see:  </a:t>
            </a:r>
            <a:r>
              <a:rPr lang="en-US" sz="1800" u="sng">
                <a:solidFill>
                  <a:schemeClr val="hlink"/>
                </a:solidFill>
                <a:hlinkClick r:id="rId4"/>
              </a:rPr>
              <a:t>https://ncsu.service-now.com/sp?sys_kb_id=993257318366c2d0a35714326daad38e&amp;id=kb_article_view&amp;sysparm_rank=1&amp;sysparm_tsqueryId=16d5e0a097ec1a98a1e5f0c0f053af41</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457200" y="334583"/>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University File System/Storage - Cont’d</a:t>
            </a:r>
            <a:endParaRPr/>
          </a:p>
        </p:txBody>
      </p:sp>
      <p:sp>
        <p:nvSpPr>
          <p:cNvPr id="213" name="Google Shape;213;p29"/>
          <p:cNvSpPr txBox="1"/>
          <p:nvPr>
            <p:ph idx="1" type="body"/>
          </p:nvPr>
        </p:nvSpPr>
        <p:spPr>
          <a:xfrm>
            <a:off x="457200" y="1152302"/>
            <a:ext cx="8229600" cy="5068500"/>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480"/>
              </a:spcBef>
              <a:spcAft>
                <a:spcPts val="0"/>
              </a:spcAft>
              <a:buClr>
                <a:schemeClr val="dk1"/>
              </a:buClr>
              <a:buSzPts val="2400"/>
              <a:buChar char="–"/>
            </a:pPr>
            <a:r>
              <a:rPr lang="en-US" sz="1800"/>
              <a:t>OIT Research Storage (for faculty)</a:t>
            </a:r>
            <a:endParaRPr/>
          </a:p>
          <a:p>
            <a:pPr indent="-342900" lvl="2" marL="800100" rtl="0" algn="l">
              <a:lnSpc>
                <a:spcPct val="100000"/>
              </a:lnSpc>
              <a:spcBef>
                <a:spcPts val="480"/>
              </a:spcBef>
              <a:spcAft>
                <a:spcPts val="0"/>
              </a:spcAft>
              <a:buSzPts val="2400"/>
              <a:buChar char="–"/>
            </a:pPr>
            <a:r>
              <a:rPr lang="en-US"/>
              <a:t>Individual Research Storage (2TB)</a:t>
            </a:r>
            <a:endParaRPr/>
          </a:p>
          <a:p>
            <a:pPr indent="-342900" lvl="2" marL="800100" rtl="0" algn="l">
              <a:lnSpc>
                <a:spcPct val="100000"/>
              </a:lnSpc>
              <a:spcBef>
                <a:spcPts val="480"/>
              </a:spcBef>
              <a:spcAft>
                <a:spcPts val="0"/>
              </a:spcAft>
              <a:buSzPts val="2400"/>
              <a:buChar char="–"/>
            </a:pPr>
            <a:r>
              <a:rPr lang="en-US"/>
              <a:t>Project Shares (2TB)</a:t>
            </a:r>
            <a:endParaRPr/>
          </a:p>
          <a:p>
            <a:pPr indent="-342900" lvl="2" marL="800100" rtl="0" algn="l">
              <a:lnSpc>
                <a:spcPct val="100000"/>
              </a:lnSpc>
              <a:spcBef>
                <a:spcPts val="480"/>
              </a:spcBef>
              <a:spcAft>
                <a:spcPts val="0"/>
              </a:spcAft>
              <a:buSzPts val="2400"/>
              <a:buChar char="–"/>
            </a:pPr>
            <a:r>
              <a:rPr lang="en-US"/>
              <a:t>Globus Services to share and transfer data with other Globus participating Higher Ed Institutions.</a:t>
            </a:r>
            <a:endParaRPr/>
          </a:p>
          <a:p>
            <a:pPr indent="-342900" lvl="2" marL="800100" rtl="0" algn="l">
              <a:lnSpc>
                <a:spcPct val="100000"/>
              </a:lnSpc>
              <a:spcBef>
                <a:spcPts val="480"/>
              </a:spcBef>
              <a:spcAft>
                <a:spcPts val="0"/>
              </a:spcAft>
              <a:buSzPts val="2400"/>
              <a:buChar char="–"/>
            </a:pPr>
            <a:r>
              <a:rPr lang="en-US" u="sng">
                <a:solidFill>
                  <a:schemeClr val="hlink"/>
                </a:solidFill>
                <a:hlinkClick r:id="rId3"/>
              </a:rPr>
              <a:t>https://research.oit.ncsu.edu/docs/storage/</a:t>
            </a:r>
            <a:endParaRPr/>
          </a:p>
          <a:p>
            <a:pPr indent="-342900" lvl="1" marL="342900" rtl="0" algn="l">
              <a:lnSpc>
                <a:spcPct val="100000"/>
              </a:lnSpc>
              <a:spcBef>
                <a:spcPts val="480"/>
              </a:spcBef>
              <a:spcAft>
                <a:spcPts val="0"/>
              </a:spcAft>
              <a:buSzPts val="2400"/>
              <a:buChar char="–"/>
            </a:pPr>
            <a:r>
              <a:rPr lang="en-US" sz="1800"/>
              <a:t>Campus Storage Finder: </a:t>
            </a:r>
            <a:r>
              <a:rPr lang="en-US" sz="1800" u="sng">
                <a:solidFill>
                  <a:schemeClr val="hlink"/>
                </a:solidFill>
                <a:hlinkClick r:id="rId4"/>
              </a:rPr>
              <a:t>https://storage.oit.ncsu.edu/</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p:nvPr/>
        </p:nvSpPr>
        <p:spPr>
          <a:xfrm>
            <a:off x="46183" y="2609270"/>
            <a:ext cx="9063182" cy="2135909"/>
          </a:xfrm>
          <a:prstGeom prst="rect">
            <a:avLst/>
          </a:prstGeom>
          <a:solidFill>
            <a:srgbClr val="BE0004"/>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30"/>
          <p:cNvSpPr txBox="1"/>
          <p:nvPr>
            <p:ph type="title"/>
          </p:nvPr>
        </p:nvSpPr>
        <p:spPr>
          <a:xfrm>
            <a:off x="709774" y="3143030"/>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Cloud Services and Software</a:t>
            </a:r>
            <a:endParaRPr>
              <a:solidFill>
                <a:schemeClr val="lt1"/>
              </a:solidFill>
            </a:endParaRPr>
          </a:p>
        </p:txBody>
      </p:sp>
      <p:sp>
        <p:nvSpPr>
          <p:cNvPr id="221" name="Google Shape;221;p30"/>
          <p:cNvSpPr/>
          <p:nvPr/>
        </p:nvSpPr>
        <p:spPr>
          <a:xfrm>
            <a:off x="57753" y="2609276"/>
            <a:ext cx="912091" cy="2135903"/>
          </a:xfrm>
          <a:prstGeom prst="rect">
            <a:avLst/>
          </a:prstGeom>
          <a:solidFill>
            <a:srgbClr val="595959"/>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457200" y="392133"/>
            <a:ext cx="8229600" cy="71625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Cloud Services</a:t>
            </a:r>
            <a:endParaRPr/>
          </a:p>
        </p:txBody>
      </p:sp>
      <p:sp>
        <p:nvSpPr>
          <p:cNvPr id="228" name="Google Shape;228;p31"/>
          <p:cNvSpPr txBox="1"/>
          <p:nvPr>
            <p:ph idx="1" type="body"/>
          </p:nvPr>
        </p:nvSpPr>
        <p:spPr>
          <a:xfrm>
            <a:off x="173183" y="1316198"/>
            <a:ext cx="8878454" cy="491834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480"/>
              </a:spcBef>
              <a:spcAft>
                <a:spcPts val="0"/>
              </a:spcAft>
              <a:buSzPts val="2400"/>
              <a:buChar char="–"/>
            </a:pPr>
            <a:r>
              <a:rPr b="1" lang="en-US"/>
              <a:t>Web Hosting: </a:t>
            </a:r>
            <a:r>
              <a:rPr lang="en-US" u="sng">
                <a:solidFill>
                  <a:schemeClr val="hlink"/>
                </a:solidFill>
                <a:hlinkClick r:id="rId3"/>
              </a:rPr>
              <a:t>https://getontheweb.ncsu.edu/</a:t>
            </a:r>
            <a:endParaRPr b="1"/>
          </a:p>
          <a:p>
            <a:pPr indent="-342900" lvl="1" marL="342900" rtl="0" algn="l">
              <a:lnSpc>
                <a:spcPct val="100000"/>
              </a:lnSpc>
              <a:spcBef>
                <a:spcPts val="480"/>
              </a:spcBef>
              <a:spcAft>
                <a:spcPts val="0"/>
              </a:spcAft>
              <a:buSzPts val="2400"/>
              <a:buChar char="–"/>
            </a:pPr>
            <a:r>
              <a:rPr b="1" lang="en-US"/>
              <a:t>CSC IT offers Virtual Machines </a:t>
            </a:r>
            <a:r>
              <a:rPr lang="en-US"/>
              <a:t>for research and instruction: Faculty/advisor must submit request to </a:t>
            </a:r>
            <a:r>
              <a:rPr b="1" lang="en-US" u="sng">
                <a:solidFill>
                  <a:srgbClr val="538CD5"/>
                </a:solidFill>
              </a:rPr>
              <a:t>csc_help@ncsu.edu</a:t>
            </a:r>
            <a:endParaRPr b="1" u="sng">
              <a:solidFill>
                <a:srgbClr val="538CD5"/>
              </a:solidFill>
            </a:endParaRPr>
          </a:p>
          <a:p>
            <a:pPr indent="-342900" lvl="1" marL="342900" rtl="0" algn="l">
              <a:lnSpc>
                <a:spcPct val="100000"/>
              </a:lnSpc>
              <a:spcBef>
                <a:spcPts val="480"/>
              </a:spcBef>
              <a:spcAft>
                <a:spcPts val="0"/>
              </a:spcAft>
              <a:buClr>
                <a:schemeClr val="dk1"/>
              </a:buClr>
              <a:buSzPts val="2400"/>
              <a:buFont typeface="Arial"/>
              <a:buChar char="•"/>
            </a:pPr>
            <a:r>
              <a:rPr b="1" lang="en-US"/>
              <a:t>github.ncsu.edu</a:t>
            </a:r>
            <a:r>
              <a:rPr lang="en-US"/>
              <a:t> “enterprise”– available to students and faculty - </a:t>
            </a:r>
            <a:r>
              <a:rPr lang="en-US" u="sng">
                <a:solidFill>
                  <a:srgbClr val="FF0000"/>
                </a:solidFill>
              </a:rPr>
              <a:t>Transitioning to </a:t>
            </a:r>
            <a:r>
              <a:rPr lang="en-US" u="sng">
                <a:solidFill>
                  <a:schemeClr val="hlink"/>
                </a:solidFill>
                <a:hlinkClick r:id="rId4"/>
              </a:rPr>
              <a:t>github.com</a:t>
            </a:r>
            <a:r>
              <a:rPr lang="en-US" u="sng">
                <a:solidFill>
                  <a:srgbClr val="FF0000"/>
                </a:solidFill>
              </a:rPr>
              <a:t> on December 2025 </a:t>
            </a:r>
            <a:endParaRPr u="sng">
              <a:solidFill>
                <a:srgbClr val="FF0000"/>
              </a:solidFill>
            </a:endParaRPr>
          </a:p>
          <a:p>
            <a:pPr indent="-342900" lvl="0" marL="342900" rtl="0" algn="l">
              <a:lnSpc>
                <a:spcPct val="100000"/>
              </a:lnSpc>
              <a:spcBef>
                <a:spcPts val="480"/>
              </a:spcBef>
              <a:spcAft>
                <a:spcPts val="0"/>
              </a:spcAft>
              <a:buClr>
                <a:schemeClr val="dk1"/>
              </a:buClr>
              <a:buSzPts val="2400"/>
              <a:buChar char="•"/>
            </a:pPr>
            <a:r>
              <a:rPr b="1" lang="en-US"/>
              <a:t>VCL: NCSU Virtual Computing Lab</a:t>
            </a:r>
            <a:br>
              <a:rPr b="1" lang="en-US"/>
            </a:br>
            <a:r>
              <a:rPr lang="en-US"/>
              <a:t>An On-demand remote access service to reserve a computer with a desired set of applications for yourself.</a:t>
            </a:r>
            <a:endParaRPr/>
          </a:p>
          <a:p>
            <a:pPr indent="-342900" lvl="0" marL="342900" rtl="0" algn="l">
              <a:lnSpc>
                <a:spcPct val="100000"/>
              </a:lnSpc>
              <a:spcBef>
                <a:spcPts val="480"/>
              </a:spcBef>
              <a:spcAft>
                <a:spcPts val="0"/>
              </a:spcAft>
              <a:buClr>
                <a:schemeClr val="dk1"/>
              </a:buClr>
              <a:buSzPts val="2400"/>
              <a:buChar char="•"/>
            </a:pPr>
            <a:r>
              <a:rPr b="1" lang="en-US"/>
              <a:t>AWS Educate </a:t>
            </a:r>
            <a:r>
              <a:rPr lang="en-US" u="sng">
                <a:solidFill>
                  <a:schemeClr val="hlink"/>
                </a:solidFill>
                <a:hlinkClick r:id="rId5"/>
              </a:rPr>
              <a:t>https://aws.amazon.com/education/awseducate/</a:t>
            </a:r>
            <a:endParaRPr/>
          </a:p>
          <a:p>
            <a:pPr indent="-342900" lvl="0" marL="342900" rtl="0" algn="l">
              <a:lnSpc>
                <a:spcPct val="100000"/>
              </a:lnSpc>
              <a:spcBef>
                <a:spcPts val="480"/>
              </a:spcBef>
              <a:spcAft>
                <a:spcPts val="0"/>
              </a:spcAft>
              <a:buClr>
                <a:schemeClr val="dk1"/>
              </a:buClr>
              <a:buSzPts val="2400"/>
              <a:buChar char="•"/>
            </a:pPr>
            <a:r>
              <a:rPr lang="en-US"/>
              <a:t>Microsoft Azure Cloud Services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500125" y="462308"/>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CSC IT Team</a:t>
            </a:r>
            <a:endParaRPr/>
          </a:p>
        </p:txBody>
      </p:sp>
      <p:sp>
        <p:nvSpPr>
          <p:cNvPr id="99" name="Google Shape;99;p14"/>
          <p:cNvSpPr txBox="1"/>
          <p:nvPr>
            <p:ph idx="1" type="body"/>
          </p:nvPr>
        </p:nvSpPr>
        <p:spPr>
          <a:xfrm>
            <a:off x="160200" y="1351885"/>
            <a:ext cx="8823600" cy="4894679"/>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400"/>
              <a:buFont typeface="Arial"/>
              <a:buAutoNum type="arabicPeriod"/>
            </a:pPr>
            <a:r>
              <a:rPr lang="en-US"/>
              <a:t>Manager (Carlos Benavente)</a:t>
            </a:r>
            <a:br>
              <a:rPr lang="en-US"/>
            </a:b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Enterprise Infrastructure Administrator (Trey Murdoch)</a:t>
            </a:r>
            <a:br>
              <a:rPr lang="en-US"/>
            </a:b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Linux Administrator (Tim Andrews)</a:t>
            </a:r>
            <a:br>
              <a:rPr lang="en-US"/>
            </a:b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System (Mac &amp; Windows) Administrator (Tyler Puckett)</a:t>
            </a:r>
            <a:br>
              <a:rPr lang="en-US"/>
            </a:b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Desktop Support Administrator (Trung Dang)</a:t>
            </a:r>
            <a:br>
              <a:rPr lang="en-US"/>
            </a:b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DevOps Admin (Jordan Horrall)</a:t>
            </a:r>
            <a:endParaRPr/>
          </a:p>
          <a:p>
            <a:pPr indent="-457200" lvl="0" marL="457200" rtl="0" algn="l">
              <a:lnSpc>
                <a:spcPct val="100000"/>
              </a:lnSpc>
              <a:spcBef>
                <a:spcPts val="480"/>
              </a:spcBef>
              <a:spcAft>
                <a:spcPts val="0"/>
              </a:spcAft>
              <a:buClr>
                <a:schemeClr val="dk1"/>
              </a:buClr>
              <a:buSzPts val="2400"/>
              <a:buFont typeface="Arial"/>
              <a:buAutoNum type="arabicPeriod"/>
            </a:pPr>
            <a:r>
              <a:rPr lang="en-US"/>
              <a:t>Student Temp Employees</a:t>
            </a:r>
            <a:endParaRPr/>
          </a:p>
          <a:p>
            <a:pPr indent="0" lvl="0" marL="0" rtl="0" algn="ctr">
              <a:lnSpc>
                <a:spcPct val="100000"/>
              </a:lnSpc>
              <a:spcBef>
                <a:spcPts val="480"/>
              </a:spcBef>
              <a:spcAft>
                <a:spcPts val="0"/>
              </a:spcAft>
              <a:buSzPts val="1800"/>
              <a:buNone/>
            </a:pPr>
            <a:r>
              <a:rPr lang="en-US" sz="4000">
                <a:solidFill>
                  <a:srgbClr val="CC0000"/>
                </a:solidFill>
              </a:rPr>
              <a:t>https://it.csc.ncsu.edu/</a:t>
            </a:r>
            <a:endParaRPr sz="4000">
              <a:solidFill>
                <a:srgbClr val="CC0000"/>
              </a:solidFill>
            </a:endParaRPr>
          </a:p>
        </p:txBody>
      </p:sp>
      <p:pic>
        <p:nvPicPr>
          <p:cNvPr id="100" name="Google Shape;100;p14"/>
          <p:cNvPicPr preferRelativeResize="0"/>
          <p:nvPr/>
        </p:nvPicPr>
        <p:blipFill rotWithShape="1">
          <a:blip r:embed="rId3">
            <a:alphaModFix/>
          </a:blip>
          <a:srcRect b="0" l="0" r="0" t="0"/>
          <a:stretch/>
        </p:blipFill>
        <p:spPr>
          <a:xfrm>
            <a:off x="4975975" y="1304842"/>
            <a:ext cx="810675" cy="907619"/>
          </a:xfrm>
          <a:prstGeom prst="rect">
            <a:avLst/>
          </a:prstGeom>
          <a:noFill/>
          <a:ln>
            <a:noFill/>
          </a:ln>
        </p:spPr>
      </p:pic>
      <p:pic>
        <p:nvPicPr>
          <p:cNvPr id="101" name="Google Shape;101;p14"/>
          <p:cNvPicPr preferRelativeResize="0"/>
          <p:nvPr/>
        </p:nvPicPr>
        <p:blipFill rotWithShape="1">
          <a:blip r:embed="rId4">
            <a:alphaModFix/>
          </a:blip>
          <a:srcRect b="0" l="0" r="0" t="0"/>
          <a:stretch/>
        </p:blipFill>
        <p:spPr>
          <a:xfrm>
            <a:off x="8164980" y="1822123"/>
            <a:ext cx="681808" cy="1068400"/>
          </a:xfrm>
          <a:prstGeom prst="rect">
            <a:avLst/>
          </a:prstGeom>
          <a:noFill/>
          <a:ln>
            <a:noFill/>
          </a:ln>
        </p:spPr>
      </p:pic>
      <p:pic>
        <p:nvPicPr>
          <p:cNvPr id="102" name="Google Shape;102;p14"/>
          <p:cNvPicPr preferRelativeResize="0"/>
          <p:nvPr/>
        </p:nvPicPr>
        <p:blipFill rotWithShape="1">
          <a:blip r:embed="rId5">
            <a:alphaModFix/>
          </a:blip>
          <a:srcRect b="0" l="0" r="0" t="0"/>
          <a:stretch/>
        </p:blipFill>
        <p:spPr>
          <a:xfrm>
            <a:off x="8190302" y="3429000"/>
            <a:ext cx="681800" cy="1026075"/>
          </a:xfrm>
          <a:prstGeom prst="rect">
            <a:avLst/>
          </a:prstGeom>
          <a:noFill/>
          <a:ln>
            <a:noFill/>
          </a:ln>
        </p:spPr>
      </p:pic>
      <p:pic>
        <p:nvPicPr>
          <p:cNvPr descr="A person in a blue shirt&#10;&#10;Description automatically generated with medium confidence" id="103" name="Google Shape;103;p14"/>
          <p:cNvPicPr preferRelativeResize="0"/>
          <p:nvPr/>
        </p:nvPicPr>
        <p:blipFill rotWithShape="1">
          <a:blip r:embed="rId6">
            <a:alphaModFix/>
          </a:blip>
          <a:srcRect b="0" l="0" r="0" t="0"/>
          <a:stretch/>
        </p:blipFill>
        <p:spPr>
          <a:xfrm>
            <a:off x="5631552" y="2419314"/>
            <a:ext cx="740190" cy="1314377"/>
          </a:xfrm>
          <a:prstGeom prst="rect">
            <a:avLst/>
          </a:prstGeom>
          <a:noFill/>
          <a:ln>
            <a:noFill/>
          </a:ln>
        </p:spPr>
      </p:pic>
      <p:pic>
        <p:nvPicPr>
          <p:cNvPr descr="A person smiling for the camera&#10;&#10;Description automatically generated with medium confidence" id="104" name="Google Shape;104;p14"/>
          <p:cNvPicPr preferRelativeResize="0"/>
          <p:nvPr/>
        </p:nvPicPr>
        <p:blipFill rotWithShape="1">
          <a:blip r:embed="rId7">
            <a:alphaModFix/>
          </a:blip>
          <a:srcRect b="0" l="0" r="0" t="0"/>
          <a:stretch/>
        </p:blipFill>
        <p:spPr>
          <a:xfrm>
            <a:off x="6874850" y="4210600"/>
            <a:ext cx="875663" cy="11730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457200" y="565308"/>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Cloud Services (Continued…)</a:t>
            </a:r>
            <a:endParaRPr/>
          </a:p>
        </p:txBody>
      </p:sp>
      <p:sp>
        <p:nvSpPr>
          <p:cNvPr id="235" name="Google Shape;235;p32"/>
          <p:cNvSpPr txBox="1"/>
          <p:nvPr>
            <p:ph idx="1" type="body"/>
          </p:nvPr>
        </p:nvSpPr>
        <p:spPr>
          <a:xfrm>
            <a:off x="457200" y="1346201"/>
            <a:ext cx="8229600" cy="52768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b="1" lang="en-US"/>
              <a:t>On-Campus High Performance Computing (HPC)</a:t>
            </a:r>
            <a:r>
              <a:rPr lang="en-US"/>
              <a:t>: </a:t>
            </a:r>
            <a:r>
              <a:rPr lang="en-US" u="sng">
                <a:solidFill>
                  <a:schemeClr val="hlink"/>
                </a:solidFill>
                <a:hlinkClick r:id="rId3"/>
              </a:rPr>
              <a:t>http://hpc.ncsu.edu</a:t>
            </a:r>
            <a:endParaRPr/>
          </a:p>
          <a:p>
            <a:pPr indent="-285750" lvl="1" marL="742950" rtl="0" algn="l">
              <a:lnSpc>
                <a:spcPct val="100000"/>
              </a:lnSpc>
              <a:spcBef>
                <a:spcPts val="480"/>
              </a:spcBef>
              <a:spcAft>
                <a:spcPts val="0"/>
              </a:spcAft>
              <a:buClr>
                <a:schemeClr val="dk1"/>
              </a:buClr>
              <a:buSzPts val="2400"/>
              <a:buChar char="–"/>
            </a:pPr>
            <a:r>
              <a:rPr lang="en-US"/>
              <a:t>Cluster resources to support research &amp; instruction</a:t>
            </a:r>
            <a:endParaRPr/>
          </a:p>
          <a:p>
            <a:pPr indent="-285750" lvl="1" marL="742950" rtl="0" algn="l">
              <a:lnSpc>
                <a:spcPct val="100000"/>
              </a:lnSpc>
              <a:spcBef>
                <a:spcPts val="480"/>
              </a:spcBef>
              <a:spcAft>
                <a:spcPts val="0"/>
              </a:spcAft>
              <a:buClr>
                <a:schemeClr val="dk1"/>
              </a:buClr>
              <a:buSzPts val="2400"/>
              <a:buChar char="–"/>
            </a:pPr>
            <a:r>
              <a:rPr lang="en-US"/>
              <a:t>recommended for long running jobs (e.g 100+ cores for up to 48 hours)</a:t>
            </a:r>
            <a:endParaRPr/>
          </a:p>
          <a:p>
            <a:pPr indent="-285750" lvl="1" marL="742950" rtl="0" algn="l">
              <a:lnSpc>
                <a:spcPct val="100000"/>
              </a:lnSpc>
              <a:spcBef>
                <a:spcPts val="480"/>
              </a:spcBef>
              <a:spcAft>
                <a:spcPts val="0"/>
              </a:spcAft>
              <a:buClr>
                <a:schemeClr val="dk1"/>
              </a:buClr>
              <a:buSzPts val="2400"/>
              <a:buChar char="–"/>
            </a:pPr>
            <a:r>
              <a:rPr lang="en-US"/>
              <a:t>Advisor/Faculty creates a project with HPC</a:t>
            </a:r>
            <a:endParaRPr/>
          </a:p>
          <a:p>
            <a:pPr indent="-285750" lvl="1" marL="742950" rtl="0" algn="l">
              <a:lnSpc>
                <a:spcPct val="100000"/>
              </a:lnSpc>
              <a:spcBef>
                <a:spcPts val="480"/>
              </a:spcBef>
              <a:spcAft>
                <a:spcPts val="0"/>
              </a:spcAft>
              <a:buClr>
                <a:schemeClr val="dk1"/>
              </a:buClr>
              <a:buSzPts val="2400"/>
              <a:buChar char="–"/>
            </a:pPr>
            <a:r>
              <a:rPr lang="en-US"/>
              <a:t>Advisor/Faculty grants student access</a:t>
            </a:r>
            <a:endParaRPr>
              <a:highlight>
                <a:srgbClr val="FFFFFF"/>
              </a:highlight>
            </a:endParaRPr>
          </a:p>
          <a:p>
            <a:pPr indent="-285750" lvl="0" marL="285750" rtl="0" algn="l">
              <a:lnSpc>
                <a:spcPct val="100000"/>
              </a:lnSpc>
              <a:spcBef>
                <a:spcPts val="480"/>
              </a:spcBef>
              <a:spcAft>
                <a:spcPts val="0"/>
              </a:spcAft>
              <a:buSzPts val="2400"/>
              <a:buChar char="–"/>
            </a:pPr>
            <a:r>
              <a:rPr lang="en-US">
                <a:highlight>
                  <a:srgbClr val="FFFFFF"/>
                </a:highlight>
              </a:rPr>
              <a:t>CSC Professor Frank Mueller ARC Cluster: </a:t>
            </a:r>
            <a:r>
              <a:rPr lang="en-US" u="sng">
                <a:solidFill>
                  <a:schemeClr val="hlink"/>
                </a:solidFill>
                <a:highlight>
                  <a:srgbClr val="FFFFFF"/>
                </a:highlight>
                <a:hlinkClick r:id="rId4"/>
              </a:rPr>
              <a:t>https://arcb.csc.ncsu.edu/~mueller/cluster/arc/</a:t>
            </a:r>
            <a:endParaRPr>
              <a:highlight>
                <a:srgbClr val="FFFFFF"/>
              </a:highlight>
            </a:endParaRPr>
          </a:p>
          <a:p>
            <a:pPr indent="-285750" lvl="1" marL="742950" rtl="0" algn="l">
              <a:lnSpc>
                <a:spcPct val="100000"/>
              </a:lnSpc>
              <a:spcBef>
                <a:spcPts val="480"/>
              </a:spcBef>
              <a:spcAft>
                <a:spcPts val="0"/>
              </a:spcAft>
              <a:buSzPts val="2400"/>
              <a:buChar char="–"/>
            </a:pPr>
            <a:r>
              <a:rPr lang="en-US">
                <a:highlight>
                  <a:srgbClr val="FFFFFF"/>
                </a:highlight>
              </a:rPr>
              <a:t>Contact: arcusers@lists.ncsu.edu</a:t>
            </a:r>
            <a:endParaRPr>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457200" y="565308"/>
            <a:ext cx="8229600" cy="4768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Software</a:t>
            </a:r>
            <a:endParaRPr/>
          </a:p>
        </p:txBody>
      </p:sp>
      <p:sp>
        <p:nvSpPr>
          <p:cNvPr id="241" name="Google Shape;241;p33"/>
          <p:cNvSpPr txBox="1"/>
          <p:nvPr>
            <p:ph idx="1" type="body"/>
          </p:nvPr>
        </p:nvSpPr>
        <p:spPr>
          <a:xfrm>
            <a:off x="457200" y="1440907"/>
            <a:ext cx="8229600" cy="4911767"/>
          </a:xfrm>
          <a:prstGeom prst="rect">
            <a:avLst/>
          </a:prstGeom>
          <a:noFill/>
          <a:ln>
            <a:noFill/>
          </a:ln>
        </p:spPr>
        <p:txBody>
          <a:bodyPr anchorCtr="0" anchor="t" bIns="45700" lIns="91425" spcFirstLastPara="1" rIns="91425" wrap="square" tIns="45700">
            <a:noAutofit/>
          </a:bodyPr>
          <a:lstStyle/>
          <a:p>
            <a:pPr indent="-330200" lvl="0" marL="342900" rtl="0" algn="l">
              <a:lnSpc>
                <a:spcPct val="100000"/>
              </a:lnSpc>
              <a:spcBef>
                <a:spcPts val="480"/>
              </a:spcBef>
              <a:spcAft>
                <a:spcPts val="0"/>
              </a:spcAft>
              <a:buSzPts val="2200"/>
              <a:buChar char="•"/>
            </a:pPr>
            <a:r>
              <a:rPr b="1" lang="en-US" sz="2000" u="sng"/>
              <a:t>Google Apps @ NC STATE</a:t>
            </a:r>
            <a:r>
              <a:rPr b="1" lang="en-US" sz="2000" u="sng">
                <a:solidFill>
                  <a:schemeClr val="hlink"/>
                </a:solidFill>
              </a:rPr>
              <a:t> (cloud)</a:t>
            </a:r>
            <a:endParaRPr/>
          </a:p>
          <a:p>
            <a:pPr indent="-330200" lvl="0" marL="342900" rtl="0" algn="l">
              <a:lnSpc>
                <a:spcPct val="100000"/>
              </a:lnSpc>
              <a:spcBef>
                <a:spcPts val="480"/>
              </a:spcBef>
              <a:spcAft>
                <a:spcPts val="0"/>
              </a:spcAft>
              <a:buSzPts val="2200"/>
              <a:buChar char="•"/>
            </a:pPr>
            <a:r>
              <a:rPr lang="en-US" sz="2000"/>
              <a:t>Zoom: </a:t>
            </a:r>
            <a:r>
              <a:rPr lang="en-US" sz="2000" u="sng">
                <a:solidFill>
                  <a:schemeClr val="hlink"/>
                </a:solidFill>
                <a:hlinkClick r:id="rId3"/>
              </a:rPr>
              <a:t>https://ncsu.zoom.us/</a:t>
            </a:r>
            <a:endParaRPr sz="2000"/>
          </a:p>
          <a:p>
            <a:pPr indent="-330200" lvl="0" marL="342900" rtl="0" algn="l">
              <a:lnSpc>
                <a:spcPct val="100000"/>
              </a:lnSpc>
              <a:spcBef>
                <a:spcPts val="480"/>
              </a:spcBef>
              <a:spcAft>
                <a:spcPts val="0"/>
              </a:spcAft>
              <a:buClr>
                <a:schemeClr val="dk1"/>
              </a:buClr>
              <a:buSzPts val="2200"/>
              <a:buChar char="•"/>
            </a:pPr>
            <a:r>
              <a:rPr b="1" lang="en-US" sz="2200"/>
              <a:t>Microsoft Azure Dev Tools (formerly DreamSpark </a:t>
            </a:r>
            <a:r>
              <a:rPr lang="en-US" sz="2200"/>
              <a:t>– available to students and faculty: </a:t>
            </a:r>
            <a:r>
              <a:rPr lang="en-US" sz="2200" u="sng">
                <a:solidFill>
                  <a:schemeClr val="hlink"/>
                </a:solidFill>
                <a:hlinkClick r:id="rId4"/>
              </a:rPr>
              <a:t>https://it.engr.ncsu.edu/help/kb/soc-support-ms-azure/</a:t>
            </a:r>
            <a:endParaRPr sz="2200" u="sng">
              <a:solidFill>
                <a:schemeClr val="hlink"/>
              </a:solidFill>
            </a:endParaRPr>
          </a:p>
          <a:p>
            <a:pPr indent="-330200" lvl="1" marL="800100" rtl="0" algn="l">
              <a:lnSpc>
                <a:spcPct val="100000"/>
              </a:lnSpc>
              <a:spcBef>
                <a:spcPts val="480"/>
              </a:spcBef>
              <a:spcAft>
                <a:spcPts val="0"/>
              </a:spcAft>
              <a:buSzPts val="2200"/>
              <a:buChar char="•"/>
            </a:pPr>
            <a:r>
              <a:rPr lang="en-US" sz="2200"/>
              <a:t>Download for free: Visual Studio, .NET Framework, Visio, Project, Win OS</a:t>
            </a:r>
            <a:endParaRPr/>
          </a:p>
          <a:p>
            <a:pPr indent="-342900" lvl="0" marL="355600" rtl="0" algn="l">
              <a:lnSpc>
                <a:spcPct val="100000"/>
              </a:lnSpc>
              <a:spcBef>
                <a:spcPts val="480"/>
              </a:spcBef>
              <a:spcAft>
                <a:spcPts val="0"/>
              </a:spcAft>
              <a:buSzPts val="2200"/>
              <a:buChar char="•"/>
            </a:pPr>
            <a:r>
              <a:rPr b="1" lang="en-US" sz="2200"/>
              <a:t>MS Office 365 </a:t>
            </a:r>
            <a:r>
              <a:rPr lang="en-US" sz="2200"/>
              <a:t> – free for students, faculty, &amp; staff: </a:t>
            </a:r>
            <a:r>
              <a:rPr lang="en-US" sz="2200" u="sng">
                <a:solidFill>
                  <a:schemeClr val="hlink"/>
                </a:solidFill>
                <a:hlinkClick r:id="rId5"/>
              </a:rPr>
              <a:t>https://oit.ncsu.edu/office-365/</a:t>
            </a:r>
            <a:endParaRPr sz="2200"/>
          </a:p>
          <a:p>
            <a:pPr indent="0" lvl="1" marL="469900" rtl="0" algn="l">
              <a:lnSpc>
                <a:spcPct val="100000"/>
              </a:lnSpc>
              <a:spcBef>
                <a:spcPts val="480"/>
              </a:spcBef>
              <a:spcAft>
                <a:spcPts val="0"/>
              </a:spcAft>
              <a:buSzPts val="2200"/>
              <a:buNone/>
            </a:pPr>
            <a:r>
              <a:t/>
            </a:r>
            <a:endParaRPr sz="2200"/>
          </a:p>
          <a:p>
            <a:pPr indent="-190500" lvl="0" marL="342900" rtl="0" algn="l">
              <a:lnSpc>
                <a:spcPct val="100000"/>
              </a:lnSpc>
              <a:spcBef>
                <a:spcPts val="480"/>
              </a:spcBef>
              <a:spcAft>
                <a:spcPts val="0"/>
              </a:spcAft>
              <a:buClr>
                <a:schemeClr val="dk1"/>
              </a:buClr>
              <a:buSzPts val="2200"/>
              <a:buNone/>
            </a:pPr>
            <a:r>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457200" y="867816"/>
            <a:ext cx="8229600" cy="4768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Software (Cont’d)</a:t>
            </a:r>
            <a:endParaRPr/>
          </a:p>
        </p:txBody>
      </p:sp>
      <p:sp>
        <p:nvSpPr>
          <p:cNvPr id="247" name="Google Shape;247;p34"/>
          <p:cNvSpPr txBox="1"/>
          <p:nvPr>
            <p:ph idx="1" type="body"/>
          </p:nvPr>
        </p:nvSpPr>
        <p:spPr>
          <a:xfrm>
            <a:off x="457200" y="1835675"/>
            <a:ext cx="8229600" cy="481263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Clr>
                <a:schemeClr val="dk1"/>
              </a:buClr>
              <a:buSzPts val="2400"/>
              <a:buChar char="•"/>
            </a:pPr>
            <a:r>
              <a:rPr lang="en-US"/>
              <a:t>Server class software: MariaDB, Docker Containers, Jenkins,…</a:t>
            </a:r>
            <a:endParaRPr/>
          </a:p>
          <a:p>
            <a:pPr indent="-342900" lvl="0" marL="342900" rtl="0" algn="l">
              <a:lnSpc>
                <a:spcPct val="100000"/>
              </a:lnSpc>
              <a:spcBef>
                <a:spcPts val="480"/>
              </a:spcBef>
              <a:spcAft>
                <a:spcPts val="0"/>
              </a:spcAft>
              <a:buClr>
                <a:schemeClr val="dk1"/>
              </a:buClr>
              <a:buSzPts val="2400"/>
              <a:buChar char="•"/>
            </a:pPr>
            <a:r>
              <a:rPr lang="en-US"/>
              <a:t>Overleaf: </a:t>
            </a:r>
            <a:r>
              <a:rPr lang="en-US" u="sng">
                <a:solidFill>
                  <a:schemeClr val="hlink"/>
                </a:solidFill>
                <a:hlinkClick r:id="rId3"/>
              </a:rPr>
              <a:t>https://www.overleaf.com/edu/ncsu</a:t>
            </a:r>
            <a:endParaRPr u="sng">
              <a:solidFill>
                <a:schemeClr val="hlink"/>
              </a:solidFill>
            </a:endParaRPr>
          </a:p>
          <a:p>
            <a:pPr indent="-342900" lvl="1" marL="800100" rtl="0" algn="l">
              <a:lnSpc>
                <a:spcPct val="100000"/>
              </a:lnSpc>
              <a:spcBef>
                <a:spcPts val="480"/>
              </a:spcBef>
              <a:spcAft>
                <a:spcPts val="0"/>
              </a:spcAft>
              <a:buSzPts val="2400"/>
              <a:buChar char="•"/>
            </a:pPr>
            <a:r>
              <a:rPr lang="en-US"/>
              <a:t>Online LateX Editor</a:t>
            </a:r>
            <a:endParaRPr/>
          </a:p>
          <a:p>
            <a:pPr indent="-330200" lvl="0" marL="342900" rtl="0" algn="l">
              <a:lnSpc>
                <a:spcPct val="100000"/>
              </a:lnSpc>
              <a:spcBef>
                <a:spcPts val="480"/>
              </a:spcBef>
              <a:spcAft>
                <a:spcPts val="0"/>
              </a:spcAft>
              <a:buClr>
                <a:schemeClr val="dk1"/>
              </a:buClr>
              <a:buSzPts val="2200"/>
              <a:buChar char="•"/>
            </a:pPr>
            <a:r>
              <a:rPr lang="en-US" sz="2200">
                <a:solidFill>
                  <a:schemeClr val="dk1"/>
                </a:solidFill>
              </a:rPr>
              <a:t>For additional software: </a:t>
            </a:r>
            <a:r>
              <a:rPr lang="en-US" sz="2200" u="sng">
                <a:solidFill>
                  <a:schemeClr val="hlink"/>
                </a:solidFill>
                <a:hlinkClick r:id="rId4"/>
              </a:rPr>
              <a:t>http://software.ncsu.edu/</a:t>
            </a:r>
            <a:endParaRPr sz="2200">
              <a:solidFill>
                <a:schemeClr val="dk1"/>
              </a:solidFill>
            </a:endParaRPr>
          </a:p>
          <a:p>
            <a:pPr indent="-273050" lvl="1" marL="742950" rtl="0" algn="l">
              <a:lnSpc>
                <a:spcPct val="100000"/>
              </a:lnSpc>
              <a:spcBef>
                <a:spcPts val="480"/>
              </a:spcBef>
              <a:spcAft>
                <a:spcPts val="0"/>
              </a:spcAft>
              <a:buClr>
                <a:schemeClr val="dk1"/>
              </a:buClr>
              <a:buSzPts val="2200"/>
              <a:buChar char="–"/>
            </a:pPr>
            <a:r>
              <a:rPr lang="en-US" sz="2200"/>
              <a:t>MatLab Student Version, </a:t>
            </a:r>
            <a:endParaRPr/>
          </a:p>
          <a:p>
            <a:pPr indent="-273050" lvl="1" marL="742950" rtl="0" algn="l">
              <a:lnSpc>
                <a:spcPct val="100000"/>
              </a:lnSpc>
              <a:spcBef>
                <a:spcPts val="480"/>
              </a:spcBef>
              <a:spcAft>
                <a:spcPts val="0"/>
              </a:spcAft>
              <a:buClr>
                <a:schemeClr val="dk1"/>
              </a:buClr>
              <a:buSzPts val="2200"/>
              <a:buChar char="–"/>
            </a:pPr>
            <a:r>
              <a:rPr lang="en-US" sz="2200"/>
              <a:t>CISCO AnyConnect client for vpn (NCSU)</a:t>
            </a:r>
            <a:endParaRPr/>
          </a:p>
          <a:p>
            <a:pPr indent="-190500" lvl="0" marL="342900" rtl="0" algn="l">
              <a:lnSpc>
                <a:spcPct val="100000"/>
              </a:lnSpc>
              <a:spcBef>
                <a:spcPts val="480"/>
              </a:spcBef>
              <a:spcAft>
                <a:spcPts val="0"/>
              </a:spcAft>
              <a:buSzPts val="2400"/>
              <a:buNone/>
            </a:pPr>
            <a:r>
              <a:t/>
            </a:r>
            <a:endParaRPr/>
          </a:p>
          <a:p>
            <a:pPr indent="0" lvl="1" marL="431800" rtl="0" algn="l">
              <a:lnSpc>
                <a:spcPct val="100000"/>
              </a:lnSpc>
              <a:spcBef>
                <a:spcPts val="480"/>
              </a:spcBef>
              <a:spcAft>
                <a:spcPts val="0"/>
              </a:spcAft>
              <a:buSzPts val="2200"/>
              <a:buNone/>
            </a:pPr>
            <a:r>
              <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p:nvPr/>
        </p:nvSpPr>
        <p:spPr>
          <a:xfrm>
            <a:off x="46183" y="2609270"/>
            <a:ext cx="9063182" cy="2135909"/>
          </a:xfrm>
          <a:prstGeom prst="rect">
            <a:avLst/>
          </a:prstGeom>
          <a:solidFill>
            <a:srgbClr val="BE0004"/>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35"/>
          <p:cNvSpPr txBox="1"/>
          <p:nvPr>
            <p:ph type="title"/>
          </p:nvPr>
        </p:nvSpPr>
        <p:spPr>
          <a:xfrm>
            <a:off x="434110" y="3143031"/>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NETWORKING</a:t>
            </a:r>
            <a:endParaRPr>
              <a:solidFill>
                <a:schemeClr val="lt1"/>
              </a:solidFill>
            </a:endParaRPr>
          </a:p>
        </p:txBody>
      </p:sp>
      <p:sp>
        <p:nvSpPr>
          <p:cNvPr id="255" name="Google Shape;255;p35"/>
          <p:cNvSpPr/>
          <p:nvPr/>
        </p:nvSpPr>
        <p:spPr>
          <a:xfrm>
            <a:off x="57753" y="2609276"/>
            <a:ext cx="912091" cy="2135903"/>
          </a:xfrm>
          <a:prstGeom prst="rect">
            <a:avLst/>
          </a:prstGeom>
          <a:solidFill>
            <a:srgbClr val="595959"/>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457200" y="427172"/>
            <a:ext cx="8229600" cy="61232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Networking</a:t>
            </a:r>
            <a:endParaRPr/>
          </a:p>
        </p:txBody>
      </p:sp>
      <p:sp>
        <p:nvSpPr>
          <p:cNvPr id="262" name="Google Shape;262;p36"/>
          <p:cNvSpPr txBox="1"/>
          <p:nvPr>
            <p:ph idx="1" type="body"/>
          </p:nvPr>
        </p:nvSpPr>
        <p:spPr>
          <a:xfrm>
            <a:off x="457200" y="946738"/>
            <a:ext cx="8229600" cy="576253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b="1" lang="en-US" sz="1800"/>
              <a:t>Wireless (WiFi 6)</a:t>
            </a:r>
            <a:endParaRPr b="1" sz="1800"/>
          </a:p>
          <a:p>
            <a:pPr indent="-285750" lvl="1" marL="742950" rtl="0" algn="l">
              <a:lnSpc>
                <a:spcPct val="100000"/>
              </a:lnSpc>
              <a:spcBef>
                <a:spcPts val="480"/>
              </a:spcBef>
              <a:spcAft>
                <a:spcPts val="0"/>
              </a:spcAft>
              <a:buClr>
                <a:schemeClr val="dk1"/>
              </a:buClr>
              <a:buSzPts val="2400"/>
              <a:buChar char="–"/>
            </a:pPr>
            <a:r>
              <a:rPr lang="en-US" sz="1800"/>
              <a:t>Three main SSIDs</a:t>
            </a:r>
            <a:endParaRPr sz="1800"/>
          </a:p>
          <a:p>
            <a:pPr indent="-228600" lvl="2" marL="1143000" rtl="0" algn="l">
              <a:lnSpc>
                <a:spcPct val="100000"/>
              </a:lnSpc>
              <a:spcBef>
                <a:spcPts val="360"/>
              </a:spcBef>
              <a:spcAft>
                <a:spcPts val="0"/>
              </a:spcAft>
              <a:buClr>
                <a:schemeClr val="dk1"/>
              </a:buClr>
              <a:buSzPts val="1800"/>
              <a:buChar char="•"/>
            </a:pPr>
            <a:r>
              <a:rPr lang="en-US"/>
              <a:t>Eduroam (secured), NCSU, and NCSU-guest (web only)</a:t>
            </a:r>
            <a:endParaRPr/>
          </a:p>
          <a:p>
            <a:pPr indent="-342900" lvl="0" marL="342900" rtl="0" algn="l">
              <a:lnSpc>
                <a:spcPct val="100000"/>
              </a:lnSpc>
              <a:spcBef>
                <a:spcPts val="480"/>
              </a:spcBef>
              <a:spcAft>
                <a:spcPts val="0"/>
              </a:spcAft>
              <a:buClr>
                <a:schemeClr val="dk1"/>
              </a:buClr>
              <a:buSzPts val="2400"/>
              <a:buChar char="•"/>
            </a:pPr>
            <a:r>
              <a:rPr b="1" lang="en-US" sz="1800"/>
              <a:t>Eduroam</a:t>
            </a:r>
            <a:r>
              <a:rPr lang="en-US" sz="1800"/>
              <a:t> (</a:t>
            </a:r>
            <a:r>
              <a:rPr b="1" lang="en-US" sz="1800"/>
              <a:t>edu</a:t>
            </a:r>
            <a:r>
              <a:rPr lang="en-US" sz="1800"/>
              <a:t>cation </a:t>
            </a:r>
            <a:r>
              <a:rPr b="1" lang="en-US" sz="1800"/>
              <a:t>roam</a:t>
            </a:r>
            <a:r>
              <a:rPr lang="en-US" sz="1800"/>
              <a:t>ing)</a:t>
            </a:r>
            <a:endParaRPr sz="1800"/>
          </a:p>
          <a:p>
            <a:pPr indent="-285750" lvl="1" marL="742950" rtl="0" algn="l">
              <a:lnSpc>
                <a:spcPct val="100000"/>
              </a:lnSpc>
              <a:spcBef>
                <a:spcPts val="480"/>
              </a:spcBef>
              <a:spcAft>
                <a:spcPts val="0"/>
              </a:spcAft>
              <a:buClr>
                <a:schemeClr val="dk1"/>
              </a:buClr>
              <a:buSzPts val="2400"/>
              <a:buChar char="–"/>
            </a:pPr>
            <a:r>
              <a:rPr lang="en-US" sz="1800"/>
              <a:t>Free &amp; encrypted wireless service</a:t>
            </a:r>
            <a:endParaRPr sz="1800"/>
          </a:p>
          <a:p>
            <a:pPr indent="-285750" lvl="1" marL="742950" rtl="0" algn="l">
              <a:lnSpc>
                <a:spcPct val="100000"/>
              </a:lnSpc>
              <a:spcBef>
                <a:spcPts val="480"/>
              </a:spcBef>
              <a:spcAft>
                <a:spcPts val="0"/>
              </a:spcAft>
              <a:buClr>
                <a:schemeClr val="dk1"/>
              </a:buClr>
              <a:buSzPts val="2400"/>
              <a:buChar char="–"/>
            </a:pPr>
            <a:r>
              <a:rPr lang="en-US" sz="1800"/>
              <a:t>Uses certificate enrollment</a:t>
            </a:r>
            <a:endParaRPr sz="1800"/>
          </a:p>
          <a:p>
            <a:pPr indent="-285750" lvl="1" marL="742950" rtl="0" algn="l">
              <a:lnSpc>
                <a:spcPct val="100000"/>
              </a:lnSpc>
              <a:spcBef>
                <a:spcPts val="480"/>
              </a:spcBef>
              <a:spcAft>
                <a:spcPts val="0"/>
              </a:spcAft>
              <a:buClr>
                <a:schemeClr val="dk1"/>
              </a:buClr>
              <a:buSzPts val="2400"/>
              <a:buChar char="–"/>
            </a:pPr>
            <a:r>
              <a:rPr lang="en-US" sz="1800"/>
              <a:t>Certificate will allow you to securely connect on NCSU campus and participating institutions worldwide</a:t>
            </a:r>
            <a:endParaRPr sz="1800"/>
          </a:p>
          <a:p>
            <a:pPr indent="-285750" lvl="1" marL="742950" rtl="0" algn="l">
              <a:lnSpc>
                <a:spcPct val="100000"/>
              </a:lnSpc>
              <a:spcBef>
                <a:spcPts val="480"/>
              </a:spcBef>
              <a:spcAft>
                <a:spcPts val="0"/>
              </a:spcAft>
              <a:buClr>
                <a:schemeClr val="dk1"/>
              </a:buClr>
              <a:buSzPts val="2400"/>
              <a:buChar char="–"/>
            </a:pPr>
            <a:r>
              <a:rPr lang="en-US" sz="1800" u="sng">
                <a:solidFill>
                  <a:schemeClr val="hlink"/>
                </a:solidFill>
                <a:hlinkClick r:id="rId3"/>
              </a:rPr>
              <a:t>http://go.ncsu.edu/eduroam</a:t>
            </a:r>
            <a:endParaRPr sz="1800"/>
          </a:p>
          <a:p>
            <a:pPr indent="-342900" lvl="0" marL="342900" rtl="0" algn="l">
              <a:lnSpc>
                <a:spcPct val="100000"/>
              </a:lnSpc>
              <a:spcBef>
                <a:spcPts val="480"/>
              </a:spcBef>
              <a:spcAft>
                <a:spcPts val="0"/>
              </a:spcAft>
              <a:buClr>
                <a:schemeClr val="dk1"/>
              </a:buClr>
              <a:buSzPts val="2400"/>
              <a:buChar char="•"/>
            </a:pPr>
            <a:r>
              <a:rPr b="1" lang="en-US" sz="1800"/>
              <a:t>NCSU SSID</a:t>
            </a:r>
            <a:r>
              <a:rPr lang="en-US" sz="1800"/>
              <a:t> -  register your device via nomad.ncsu.edu</a:t>
            </a:r>
            <a:endParaRPr sz="1800"/>
          </a:p>
          <a:p>
            <a:pPr indent="-342900" lvl="0" marL="342900" rtl="0" algn="l">
              <a:lnSpc>
                <a:spcPct val="100000"/>
              </a:lnSpc>
              <a:spcBef>
                <a:spcPts val="480"/>
              </a:spcBef>
              <a:spcAft>
                <a:spcPts val="0"/>
              </a:spcAft>
              <a:buSzPts val="2400"/>
              <a:buChar char="•"/>
            </a:pPr>
            <a:r>
              <a:rPr lang="en-US" sz="1800"/>
              <a:t>We discourage use of 2.4GHz devices</a:t>
            </a:r>
            <a:endParaRPr/>
          </a:p>
          <a:p>
            <a:pPr indent="-342900" lvl="0" marL="342900" rtl="0" algn="l">
              <a:lnSpc>
                <a:spcPct val="100000"/>
              </a:lnSpc>
              <a:spcBef>
                <a:spcPts val="480"/>
              </a:spcBef>
              <a:spcAft>
                <a:spcPts val="0"/>
              </a:spcAft>
              <a:buSzPts val="2400"/>
              <a:buChar char="•"/>
            </a:pPr>
            <a:r>
              <a:rPr lang="en-US" sz="1800"/>
              <a:t>If research requires use of 2.4GHz band, use channels 1, 6, and 11.</a:t>
            </a:r>
            <a:endParaRPr/>
          </a:p>
          <a:p>
            <a:pPr indent="-342900" lvl="0" marL="342900" rtl="0" algn="l">
              <a:lnSpc>
                <a:spcPct val="100000"/>
              </a:lnSpc>
              <a:spcBef>
                <a:spcPts val="480"/>
              </a:spcBef>
              <a:spcAft>
                <a:spcPts val="0"/>
              </a:spcAft>
              <a:buSzPts val="2400"/>
              <a:buChar char="•"/>
            </a:pPr>
            <a:r>
              <a:rPr lang="en-US" sz="1800"/>
              <a:t>Avoid using personal hotspots especially inside lecture rooms. These are know to create WiFi interference</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457200" y="427172"/>
            <a:ext cx="8229600" cy="61232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Networking (continuation)</a:t>
            </a:r>
            <a:endParaRPr/>
          </a:p>
        </p:txBody>
      </p:sp>
      <p:sp>
        <p:nvSpPr>
          <p:cNvPr id="269" name="Google Shape;269;p37"/>
          <p:cNvSpPr txBox="1"/>
          <p:nvPr>
            <p:ph idx="1" type="body"/>
          </p:nvPr>
        </p:nvSpPr>
        <p:spPr>
          <a:xfrm>
            <a:off x="457200" y="1917700"/>
            <a:ext cx="8229600" cy="4513128"/>
          </a:xfrm>
          <a:prstGeom prst="rect">
            <a:avLst/>
          </a:prstGeom>
          <a:noFill/>
          <a:ln>
            <a:noFill/>
          </a:ln>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US" sz="1800"/>
              <a:t>Campus WiFi Etiquette: </a:t>
            </a:r>
            <a:r>
              <a:rPr lang="en-US" sz="1800" u="sng">
                <a:solidFill>
                  <a:schemeClr val="hlink"/>
                </a:solidFill>
                <a:hlinkClick r:id="rId3"/>
              </a:rPr>
              <a:t>https://wifi.ncsu.edu/etiquette/</a:t>
            </a:r>
            <a:endParaRPr sz="1800"/>
          </a:p>
          <a:p>
            <a:pPr indent="-381000" lvl="0" marL="457200" rtl="0" algn="l">
              <a:spcBef>
                <a:spcPts val="480"/>
              </a:spcBef>
              <a:spcAft>
                <a:spcPts val="0"/>
              </a:spcAft>
              <a:buSzPts val="2400"/>
              <a:buChar char="•"/>
            </a:pPr>
            <a:r>
              <a:rPr b="1" lang="en-US" sz="1800"/>
              <a:t>Wired</a:t>
            </a:r>
            <a:r>
              <a:rPr lang="en-US" sz="1800"/>
              <a:t> – Available to university-owned devices only.</a:t>
            </a:r>
            <a:endParaRPr sz="1800"/>
          </a:p>
          <a:p>
            <a:pPr indent="-342900" lvl="0" marL="457200" rtl="0" algn="l">
              <a:spcBef>
                <a:spcPts val="480"/>
              </a:spcBef>
              <a:spcAft>
                <a:spcPts val="0"/>
              </a:spcAft>
              <a:buSzPts val="1800"/>
              <a:buChar char="•"/>
            </a:pPr>
            <a:r>
              <a:rPr b="1" lang="en-US" sz="1800"/>
              <a:t>VPN</a:t>
            </a:r>
            <a:r>
              <a:rPr lang="en-US" sz="1800"/>
              <a:t> - vpn.ncsu.edu (requires 2FA)</a:t>
            </a:r>
            <a:endParaRPr/>
          </a:p>
          <a:p>
            <a:pPr indent="-304800" lvl="1" marL="800100" rtl="0" algn="l">
              <a:spcBef>
                <a:spcPts val="480"/>
              </a:spcBef>
              <a:spcAft>
                <a:spcPts val="0"/>
              </a:spcAft>
              <a:buSzPts val="1800"/>
              <a:buChar char="•"/>
            </a:pPr>
            <a:r>
              <a:rPr lang="en-US" sz="1800"/>
              <a:t>CISCO AnyConnect Client</a:t>
            </a:r>
            <a:endParaRPr b="1" sz="1800"/>
          </a:p>
          <a:p>
            <a:pPr indent="-342900" lvl="0" marL="342900" rtl="0" algn="l">
              <a:lnSpc>
                <a:spcPct val="100000"/>
              </a:lnSpc>
              <a:spcBef>
                <a:spcPts val="480"/>
              </a:spcBef>
              <a:spcAft>
                <a:spcPts val="0"/>
              </a:spcAft>
              <a:buClr>
                <a:schemeClr val="dk1"/>
              </a:buClr>
              <a:buSzPts val="2400"/>
              <a:buChar char="•"/>
            </a:pPr>
            <a:r>
              <a:rPr b="1" lang="en-US" sz="1800"/>
              <a:t>Wired</a:t>
            </a:r>
            <a:r>
              <a:rPr lang="en-US" sz="1800"/>
              <a:t> – Available to university-owned devices only.</a:t>
            </a:r>
            <a:endParaRPr/>
          </a:p>
          <a:p>
            <a:pPr indent="-342900" lvl="1" marL="800100" rtl="0" algn="l">
              <a:lnSpc>
                <a:spcPct val="100000"/>
              </a:lnSpc>
              <a:spcBef>
                <a:spcPts val="480"/>
              </a:spcBef>
              <a:spcAft>
                <a:spcPts val="0"/>
              </a:spcAft>
              <a:buSzPts val="2400"/>
              <a:buChar char="•"/>
            </a:pPr>
            <a:r>
              <a:rPr lang="en-US" sz="1800"/>
              <a:t>CSC devices are assigned a static DHCP IP</a:t>
            </a:r>
            <a:endParaRPr/>
          </a:p>
          <a:p>
            <a:pPr indent="-342900" lvl="0" marL="342900" rtl="0" algn="l">
              <a:lnSpc>
                <a:spcPct val="100000"/>
              </a:lnSpc>
              <a:spcBef>
                <a:spcPts val="480"/>
              </a:spcBef>
              <a:spcAft>
                <a:spcPts val="0"/>
              </a:spcAft>
              <a:buSzPts val="2400"/>
              <a:buChar char="•"/>
            </a:pPr>
            <a:r>
              <a:rPr lang="en-US" sz="1800"/>
              <a:t>Must use VPN to remote into a host on campus if firewall permits it. </a:t>
            </a:r>
            <a:endParaRPr/>
          </a:p>
          <a:p>
            <a:pPr indent="-342900" lvl="0" marL="342900" rtl="0" algn="l">
              <a:lnSpc>
                <a:spcPct val="100000"/>
              </a:lnSpc>
              <a:spcBef>
                <a:spcPts val="480"/>
              </a:spcBef>
              <a:spcAft>
                <a:spcPts val="0"/>
              </a:spcAft>
              <a:buSzPts val="2400"/>
              <a:buChar char="•"/>
            </a:pPr>
            <a:r>
              <a:rPr lang="en-US" sz="1800"/>
              <a:t>There is a dedicated VLAN for hosts that require legitimate public access such as public-facing Web sites.</a:t>
            </a:r>
            <a:endParaRPr/>
          </a:p>
          <a:p>
            <a:pPr indent="-304800" lvl="0" marL="342900" rtl="0" algn="l">
              <a:lnSpc>
                <a:spcPct val="100000"/>
              </a:lnSpc>
              <a:spcBef>
                <a:spcPts val="480"/>
              </a:spcBef>
              <a:spcAft>
                <a:spcPts val="0"/>
              </a:spcAft>
              <a:buSzPts val="1800"/>
              <a:buChar char="•"/>
            </a:pPr>
            <a:r>
              <a:rPr b="1" lang="en-US" sz="1800"/>
              <a:t>VPN</a:t>
            </a:r>
            <a:r>
              <a:rPr lang="en-US" sz="1800"/>
              <a:t> - vpn.ncsu.edu (requires 2FA)</a:t>
            </a:r>
            <a:endParaRPr/>
          </a:p>
          <a:p>
            <a:pPr indent="-304800" lvl="1" marL="800100" rtl="0" algn="l">
              <a:lnSpc>
                <a:spcPct val="100000"/>
              </a:lnSpc>
              <a:spcBef>
                <a:spcPts val="480"/>
              </a:spcBef>
              <a:spcAft>
                <a:spcPts val="0"/>
              </a:spcAft>
              <a:buSzPts val="1800"/>
              <a:buChar char="•"/>
            </a:pPr>
            <a:r>
              <a:rPr lang="en-US" sz="1800"/>
              <a:t>CISCO AnyConnect Client</a:t>
            </a:r>
            <a:endParaRPr sz="1800"/>
          </a:p>
        </p:txBody>
      </p:sp>
      <p:pic>
        <p:nvPicPr>
          <p:cNvPr descr="Text&#10;&#10;Description automatically generated with low confidence" id="270" name="Google Shape;270;p37"/>
          <p:cNvPicPr preferRelativeResize="0"/>
          <p:nvPr/>
        </p:nvPicPr>
        <p:blipFill rotWithShape="1">
          <a:blip r:embed="rId4">
            <a:alphaModFix/>
          </a:blip>
          <a:srcRect b="0" l="0" r="0" t="0"/>
          <a:stretch/>
        </p:blipFill>
        <p:spPr>
          <a:xfrm>
            <a:off x="7072590" y="4685733"/>
            <a:ext cx="1671747" cy="16407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p:nvPr/>
        </p:nvSpPr>
        <p:spPr>
          <a:xfrm>
            <a:off x="46183" y="2609270"/>
            <a:ext cx="9063182" cy="2135909"/>
          </a:xfrm>
          <a:prstGeom prst="rect">
            <a:avLst/>
          </a:prstGeom>
          <a:solidFill>
            <a:srgbClr val="BE0004"/>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38"/>
          <p:cNvSpPr txBox="1"/>
          <p:nvPr>
            <p:ph type="title"/>
          </p:nvPr>
        </p:nvSpPr>
        <p:spPr>
          <a:xfrm>
            <a:off x="434110" y="3143031"/>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PRINTING</a:t>
            </a:r>
            <a:endParaRPr>
              <a:solidFill>
                <a:schemeClr val="lt1"/>
              </a:solidFill>
            </a:endParaRPr>
          </a:p>
        </p:txBody>
      </p:sp>
      <p:sp>
        <p:nvSpPr>
          <p:cNvPr id="278" name="Google Shape;278;p38"/>
          <p:cNvSpPr/>
          <p:nvPr/>
        </p:nvSpPr>
        <p:spPr>
          <a:xfrm>
            <a:off x="57753" y="2609276"/>
            <a:ext cx="912091" cy="2135903"/>
          </a:xfrm>
          <a:prstGeom prst="rect">
            <a:avLst/>
          </a:prstGeom>
          <a:solidFill>
            <a:srgbClr val="595959"/>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Printing</a:t>
            </a:r>
            <a:endParaRPr/>
          </a:p>
        </p:txBody>
      </p:sp>
      <p:sp>
        <p:nvSpPr>
          <p:cNvPr id="285" name="Google Shape;285;p39"/>
          <p:cNvSpPr txBox="1"/>
          <p:nvPr>
            <p:ph idx="1" type="body"/>
          </p:nvPr>
        </p:nvSpPr>
        <p:spPr>
          <a:xfrm>
            <a:off x="457200" y="1731818"/>
            <a:ext cx="8229600" cy="439434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a:t>Department does NOT support </a:t>
            </a:r>
            <a:r>
              <a:rPr b="1" lang="en-US" u="sng"/>
              <a:t>personal</a:t>
            </a:r>
            <a:endParaRPr/>
          </a:p>
          <a:p>
            <a:pPr indent="-342900" lvl="0" marL="342900" rtl="0" algn="l">
              <a:lnSpc>
                <a:spcPct val="100000"/>
              </a:lnSpc>
              <a:spcBef>
                <a:spcPts val="480"/>
              </a:spcBef>
              <a:spcAft>
                <a:spcPts val="0"/>
              </a:spcAft>
              <a:buClr>
                <a:schemeClr val="dk1"/>
              </a:buClr>
              <a:buSzPts val="2400"/>
              <a:buChar char="•"/>
            </a:pPr>
            <a:r>
              <a:rPr lang="en-US"/>
              <a:t>For personal or coursework printing use WolfPrint: </a:t>
            </a:r>
            <a:r>
              <a:rPr lang="en-US" u="sng">
                <a:solidFill>
                  <a:schemeClr val="hlink"/>
                </a:solidFill>
                <a:hlinkClick r:id="rId3"/>
              </a:rPr>
              <a:t>https://ncsu.service-now.com/sp/en?id=service_page&amp;service=dd7b234ddb9a5090efb541db139619da</a:t>
            </a:r>
            <a:endParaRPr/>
          </a:p>
          <a:p>
            <a:pPr indent="-342900" lvl="0" marL="342900" rtl="0" algn="l">
              <a:lnSpc>
                <a:spcPct val="100000"/>
              </a:lnSpc>
              <a:spcBef>
                <a:spcPts val="480"/>
              </a:spcBef>
              <a:spcAft>
                <a:spcPts val="0"/>
              </a:spcAft>
              <a:buClr>
                <a:schemeClr val="dk1"/>
              </a:buClr>
              <a:buSzPts val="2400"/>
              <a:buChar char="•"/>
            </a:pPr>
            <a:r>
              <a:rPr lang="en-US"/>
              <a:t>Printing on CSC printers:</a:t>
            </a:r>
            <a:endParaRPr/>
          </a:p>
          <a:p>
            <a:pPr indent="-285750" lvl="1" marL="742950" rtl="0" algn="l">
              <a:lnSpc>
                <a:spcPct val="100000"/>
              </a:lnSpc>
              <a:spcBef>
                <a:spcPts val="480"/>
              </a:spcBef>
              <a:spcAft>
                <a:spcPts val="0"/>
              </a:spcAft>
              <a:buClr>
                <a:schemeClr val="dk1"/>
              </a:buClr>
              <a:buSzPts val="2400"/>
              <a:buChar char="–"/>
            </a:pPr>
            <a:r>
              <a:rPr lang="en-US"/>
              <a:t>Contact your faculty or advisor.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type="title"/>
          </p:nvPr>
        </p:nvSpPr>
        <p:spPr>
          <a:xfrm>
            <a:off x="457200" y="565308"/>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The END</a:t>
            </a:r>
            <a:endParaRPr/>
          </a:p>
        </p:txBody>
      </p:sp>
      <p:sp>
        <p:nvSpPr>
          <p:cNvPr id="292" name="Google Shape;292;p40"/>
          <p:cNvSpPr txBox="1"/>
          <p:nvPr>
            <p:ph idx="1" type="body"/>
          </p:nvPr>
        </p:nvSpPr>
        <p:spPr>
          <a:xfrm>
            <a:off x="457199" y="1731818"/>
            <a:ext cx="8490527" cy="4394346"/>
          </a:xfrm>
          <a:prstGeom prst="rect">
            <a:avLst/>
          </a:prstGeom>
          <a:noFill/>
          <a:ln>
            <a:noFill/>
          </a:ln>
        </p:spPr>
        <p:txBody>
          <a:bodyPr anchorCtr="0" anchor="t" bIns="45700" lIns="91425" spcFirstLastPara="1" rIns="91425" wrap="square" tIns="45700">
            <a:noAutofit/>
          </a:bodyPr>
          <a:lstStyle/>
          <a:p>
            <a:pPr indent="-190500" lvl="0" marL="342900" rtl="0" algn="ctr">
              <a:lnSpc>
                <a:spcPct val="100000"/>
              </a:lnSpc>
              <a:spcBef>
                <a:spcPts val="480"/>
              </a:spcBef>
              <a:spcAft>
                <a:spcPts val="0"/>
              </a:spcAft>
              <a:buClr>
                <a:schemeClr val="dk1"/>
              </a:buClr>
              <a:buSzPts val="2400"/>
              <a:buNone/>
            </a:pPr>
            <a:r>
              <a:rPr lang="en-US"/>
              <a:t>THANKS!</a:t>
            </a:r>
            <a:endParaRPr/>
          </a:p>
          <a:p>
            <a:pPr indent="-190500" lvl="0" marL="342900" rtl="0" algn="ctr">
              <a:lnSpc>
                <a:spcPct val="100000"/>
              </a:lnSpc>
              <a:spcBef>
                <a:spcPts val="480"/>
              </a:spcBef>
              <a:spcAft>
                <a:spcPts val="0"/>
              </a:spcAft>
              <a:buClr>
                <a:schemeClr val="dk1"/>
              </a:buClr>
              <a:buSzPts val="2400"/>
              <a:buNone/>
            </a:pPr>
            <a:r>
              <a:t/>
            </a:r>
            <a:endParaRPr/>
          </a:p>
          <a:p>
            <a:pPr indent="-190500" lvl="0" marL="342900" rtl="0" algn="ctr">
              <a:lnSpc>
                <a:spcPct val="100000"/>
              </a:lnSpc>
              <a:spcBef>
                <a:spcPts val="480"/>
              </a:spcBef>
              <a:spcAft>
                <a:spcPts val="0"/>
              </a:spcAft>
              <a:buClr>
                <a:schemeClr val="dk1"/>
              </a:buClr>
              <a:buSzPts val="2400"/>
              <a:buNone/>
            </a:pPr>
            <a:r>
              <a:rPr lang="en-US"/>
              <a:t>csc_help@ncsu.edu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457200" y="495735"/>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What Do We Support?</a:t>
            </a:r>
            <a:endParaRPr/>
          </a:p>
        </p:txBody>
      </p:sp>
      <p:sp>
        <p:nvSpPr>
          <p:cNvPr id="110" name="Google Shape;110;p15"/>
          <p:cNvSpPr txBox="1"/>
          <p:nvPr>
            <p:ph idx="1" type="body"/>
          </p:nvPr>
        </p:nvSpPr>
        <p:spPr>
          <a:xfrm>
            <a:off x="160361" y="1396866"/>
            <a:ext cx="8823278" cy="49653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Char char="•"/>
            </a:pPr>
            <a:r>
              <a:rPr lang="en-US" u="sng">
                <a:solidFill>
                  <a:srgbClr val="FF0000"/>
                </a:solidFill>
              </a:rPr>
              <a:t>Departmental-owned: </a:t>
            </a:r>
            <a:r>
              <a:rPr lang="en-US"/>
              <a:t>Desktops, laptops, server-class equipment, smartphones, tablets, &amp; printers </a:t>
            </a:r>
            <a:endParaRPr/>
          </a:p>
          <a:p>
            <a:pPr indent="-342900" lvl="0" marL="342900" rtl="0" algn="l">
              <a:lnSpc>
                <a:spcPct val="100000"/>
              </a:lnSpc>
              <a:spcBef>
                <a:spcPts val="0"/>
              </a:spcBef>
              <a:spcAft>
                <a:spcPts val="0"/>
              </a:spcAft>
              <a:buClr>
                <a:schemeClr val="dk1"/>
              </a:buClr>
              <a:buSzPts val="2400"/>
              <a:buChar char="•"/>
            </a:pPr>
            <a:r>
              <a:rPr b="1" lang="en-US" u="sng"/>
              <a:t>OS Support</a:t>
            </a:r>
            <a:r>
              <a:rPr lang="en-US"/>
              <a:t>: Linux, Windows, and Mac</a:t>
            </a:r>
            <a:endParaRPr u="sng">
              <a:solidFill>
                <a:srgbClr val="FF0000"/>
              </a:solidFill>
            </a:endParaRPr>
          </a:p>
          <a:p>
            <a:pPr indent="-342900" lvl="0" marL="342900" rtl="0" algn="l">
              <a:lnSpc>
                <a:spcPct val="100000"/>
              </a:lnSpc>
              <a:spcBef>
                <a:spcPts val="0"/>
              </a:spcBef>
              <a:spcAft>
                <a:spcPts val="0"/>
              </a:spcAft>
              <a:buClr>
                <a:schemeClr val="dk1"/>
              </a:buClr>
              <a:buSzPts val="2400"/>
              <a:buChar char="•"/>
            </a:pPr>
            <a:r>
              <a:rPr b="1" lang="en-US" u="sng"/>
              <a:t>Virtualization &amp; Hosting services </a:t>
            </a:r>
            <a:r>
              <a:rPr lang="en-US"/>
              <a:t>on prem (VMWare + Proxmox)</a:t>
            </a:r>
            <a:endParaRPr/>
          </a:p>
          <a:p>
            <a:pPr indent="-342900" lvl="0" marL="342900" rtl="0" algn="l">
              <a:lnSpc>
                <a:spcPct val="100000"/>
              </a:lnSpc>
              <a:spcBef>
                <a:spcPts val="480"/>
              </a:spcBef>
              <a:spcAft>
                <a:spcPts val="0"/>
              </a:spcAft>
              <a:buClr>
                <a:schemeClr val="dk1"/>
              </a:buClr>
              <a:buSzPts val="2400"/>
              <a:buChar char="•"/>
            </a:pPr>
            <a:r>
              <a:rPr b="1" lang="en-US" u="sng"/>
              <a:t>Computer Teaching Labs Support</a:t>
            </a:r>
            <a:endParaRPr/>
          </a:p>
          <a:p>
            <a:pPr indent="-342900" lvl="0" marL="342900" rtl="0" algn="l">
              <a:lnSpc>
                <a:spcPct val="100000"/>
              </a:lnSpc>
              <a:spcBef>
                <a:spcPts val="480"/>
              </a:spcBef>
              <a:spcAft>
                <a:spcPts val="0"/>
              </a:spcAft>
              <a:buClr>
                <a:schemeClr val="dk1"/>
              </a:buClr>
              <a:buSzPts val="2400"/>
              <a:buChar char="•"/>
            </a:pPr>
            <a:r>
              <a:rPr lang="en-US"/>
              <a:t>Computer configuration consultation and purchasing</a:t>
            </a:r>
            <a:endParaRPr/>
          </a:p>
          <a:p>
            <a:pPr indent="-342900" lvl="0" marL="342900" rtl="0" algn="l">
              <a:lnSpc>
                <a:spcPct val="100000"/>
              </a:lnSpc>
              <a:spcBef>
                <a:spcPts val="480"/>
              </a:spcBef>
              <a:spcAft>
                <a:spcPts val="0"/>
              </a:spcAft>
              <a:buClr>
                <a:schemeClr val="dk1"/>
              </a:buClr>
              <a:buSzPts val="2400"/>
              <a:buChar char="•"/>
            </a:pPr>
            <a:r>
              <a:rPr b="1" lang="en-US" u="sng"/>
              <a:t>Network support </a:t>
            </a:r>
            <a:r>
              <a:rPr lang="en-US"/>
              <a:t>in CSC Spaces</a:t>
            </a:r>
            <a:endParaRPr/>
          </a:p>
          <a:p>
            <a:pPr indent="-342900" lvl="0" marL="342900" rtl="0" algn="l">
              <a:lnSpc>
                <a:spcPct val="100000"/>
              </a:lnSpc>
              <a:spcBef>
                <a:spcPts val="480"/>
              </a:spcBef>
              <a:spcAft>
                <a:spcPts val="0"/>
              </a:spcAft>
              <a:buClr>
                <a:schemeClr val="dk1"/>
              </a:buClr>
              <a:buSzPts val="2400"/>
              <a:buChar char="•"/>
            </a:pPr>
            <a:r>
              <a:rPr b="1" lang="en-US" u="sng"/>
              <a:t>Security</a:t>
            </a:r>
            <a:r>
              <a:rPr lang="en-US"/>
              <a:t> - provide technical guidance and configuration to protect university data and networks</a:t>
            </a:r>
            <a:endParaRPr/>
          </a:p>
          <a:p>
            <a:pPr indent="-342900" lvl="0" marL="342900" rtl="0" algn="l">
              <a:lnSpc>
                <a:spcPct val="100000"/>
              </a:lnSpc>
              <a:spcBef>
                <a:spcPts val="480"/>
              </a:spcBef>
              <a:spcAft>
                <a:spcPts val="0"/>
              </a:spcAft>
              <a:buSzPts val="2400"/>
              <a:buChar char="•"/>
            </a:pPr>
            <a:r>
              <a:rPr lang="en-US"/>
              <a:t>Surplus and Hardware Decommissioning</a:t>
            </a:r>
            <a:endParaRPr/>
          </a:p>
          <a:p>
            <a:pPr indent="-342900" lvl="0" marL="342900" rtl="0" algn="l">
              <a:lnSpc>
                <a:spcPct val="100000"/>
              </a:lnSpc>
              <a:spcBef>
                <a:spcPts val="480"/>
              </a:spcBef>
              <a:spcAft>
                <a:spcPts val="0"/>
              </a:spcAft>
              <a:buSzPts val="2400"/>
              <a:buChar char="•"/>
            </a:pPr>
            <a:r>
              <a:rPr lang="en-US"/>
              <a:t>Management of ALL Departmental Web tools and email lists</a:t>
            </a:r>
            <a:endParaRPr/>
          </a:p>
          <a:p>
            <a:pPr indent="-190500" lvl="0" marL="342900" rtl="0" algn="l">
              <a:lnSpc>
                <a:spcPct val="100000"/>
              </a:lnSpc>
              <a:spcBef>
                <a:spcPts val="48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57200" y="417223"/>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Arial"/>
              <a:buNone/>
            </a:pPr>
            <a:r>
              <a:rPr lang="en-US"/>
              <a:t>Who to Contact for IT Support?</a:t>
            </a:r>
            <a:endParaRPr/>
          </a:p>
        </p:txBody>
      </p:sp>
      <p:sp>
        <p:nvSpPr>
          <p:cNvPr id="117" name="Google Shape;117;p16"/>
          <p:cNvSpPr txBox="1"/>
          <p:nvPr/>
        </p:nvSpPr>
        <p:spPr>
          <a:xfrm>
            <a:off x="129654" y="1965279"/>
            <a:ext cx="8659500" cy="354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For CSC-specific IT support, contact </a:t>
            </a:r>
            <a:r>
              <a:rPr b="0" i="0" lang="en-US" sz="2800" u="sng" cap="none" strike="noStrike">
                <a:solidFill>
                  <a:schemeClr val="hlink"/>
                </a:solidFill>
                <a:latin typeface="Arial"/>
                <a:ea typeface="Arial"/>
                <a:cs typeface="Arial"/>
                <a:sym typeface="Arial"/>
                <a:hlinkClick r:id="rId3"/>
              </a:rPr>
              <a:t>csc_help@ncsu.edu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For all other general IT support: contact OIT: </a:t>
            </a:r>
            <a:r>
              <a:rPr b="0" i="0" lang="en-US" sz="2400" u="sng" cap="none" strike="noStrike">
                <a:solidFill>
                  <a:schemeClr val="hlink"/>
                </a:solidFill>
                <a:latin typeface="Arial"/>
                <a:ea typeface="Arial"/>
                <a:cs typeface="Arial"/>
                <a:sym typeface="Arial"/>
                <a:hlinkClick r:id="rId4"/>
              </a:rPr>
              <a:t>help@ncsu.edu</a:t>
            </a:r>
            <a:r>
              <a:rPr b="0" i="0" lang="en-US" sz="2400" u="none" cap="none" strike="noStrike">
                <a:solidFill>
                  <a:srgbClr val="000000"/>
                </a:solidFill>
                <a:latin typeface="Arial"/>
                <a:ea typeface="Arial"/>
                <a:cs typeface="Arial"/>
                <a:sym typeface="Arial"/>
              </a:rPr>
              <a:t> (919) 515-HELP(4357) </a:t>
            </a:r>
            <a:br>
              <a:rPr b="0" i="0" lang="en-US" sz="2400" u="sng" cap="none" strike="noStrike">
                <a:solidFill>
                  <a:schemeClr val="hlink"/>
                </a:solidFill>
                <a:latin typeface="Arial"/>
                <a:ea typeface="Arial"/>
                <a:cs typeface="Arial"/>
                <a:sym typeface="Arial"/>
              </a:rPr>
            </a:br>
            <a:endParaRPr b="0" i="0" sz="2400" u="sng" cap="none" strike="noStrike">
              <a:solidFill>
                <a:schemeClr val="hlink"/>
              </a:solidFill>
              <a:latin typeface="Arial"/>
              <a:ea typeface="Arial"/>
              <a:cs typeface="Arial"/>
              <a:sym typeface="Arial"/>
            </a:endParaRPr>
          </a:p>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Walk-in Centers see: </a:t>
            </a:r>
            <a:r>
              <a:rPr lang="en-US" sz="2400" u="sng">
                <a:solidFill>
                  <a:schemeClr val="hlink"/>
                </a:solidFill>
                <a:hlinkClick r:id="rId5"/>
              </a:rPr>
              <a:t>https://ncsu.service-now.com/sp/en?id=service_page&amp;service=9ae96b89db9a5090efb541db139619f1</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457200" y="565308"/>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Arial"/>
              <a:buNone/>
            </a:pPr>
            <a:r>
              <a:rPr lang="en-US" u="sng">
                <a:solidFill>
                  <a:schemeClr val="hlink"/>
                </a:solidFill>
                <a:hlinkClick r:id="rId3"/>
              </a:rPr>
              <a:t>csc_help@ncsu.edu</a:t>
            </a:r>
            <a:r>
              <a:rPr lang="en-US"/>
              <a:t> --&gt; ServiceNow</a:t>
            </a:r>
            <a:endParaRPr/>
          </a:p>
        </p:txBody>
      </p:sp>
      <p:sp>
        <p:nvSpPr>
          <p:cNvPr id="124" name="Google Shape;124;p17"/>
          <p:cNvSpPr txBox="1"/>
          <p:nvPr>
            <p:ph idx="1" type="body"/>
          </p:nvPr>
        </p:nvSpPr>
        <p:spPr>
          <a:xfrm>
            <a:off x="83722" y="1516770"/>
            <a:ext cx="8939254" cy="854179"/>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Campus-wide Incident Response/Tracking System</a:t>
            </a:r>
            <a:endParaRPr/>
          </a:p>
          <a:p>
            <a:pPr indent="-342900" lvl="0" marL="457200" rtl="0" algn="l">
              <a:lnSpc>
                <a:spcPct val="100000"/>
              </a:lnSpc>
              <a:spcBef>
                <a:spcPts val="360"/>
              </a:spcBef>
              <a:spcAft>
                <a:spcPts val="0"/>
              </a:spcAft>
              <a:buClr>
                <a:schemeClr val="dk1"/>
              </a:buClr>
              <a:buSzPts val="1800"/>
              <a:buChar char="•"/>
            </a:pPr>
            <a:r>
              <a:rPr lang="en-US"/>
              <a:t>Use your @ncsu.edu account when submitting help tickets.</a:t>
            </a:r>
            <a:endParaRPr/>
          </a:p>
          <a:p>
            <a:pPr indent="-228600" lvl="0" marL="457200" rtl="0" algn="l">
              <a:lnSpc>
                <a:spcPct val="100000"/>
              </a:lnSpc>
              <a:spcBef>
                <a:spcPts val="360"/>
              </a:spcBef>
              <a:spcAft>
                <a:spcPts val="0"/>
              </a:spcAft>
              <a:buClr>
                <a:schemeClr val="dk1"/>
              </a:buClr>
              <a:buSzPts val="1800"/>
              <a:buNone/>
            </a:pPr>
            <a:r>
              <a:t/>
            </a:r>
            <a:endParaRPr sz="1200"/>
          </a:p>
        </p:txBody>
      </p:sp>
      <p:pic>
        <p:nvPicPr>
          <p:cNvPr descr="A screenshot of a computer&#10;&#10;Description automatically generated" id="125" name="Google Shape;125;p17"/>
          <p:cNvPicPr preferRelativeResize="0"/>
          <p:nvPr/>
        </p:nvPicPr>
        <p:blipFill rotWithShape="1">
          <a:blip r:embed="rId4">
            <a:alphaModFix/>
          </a:blip>
          <a:srcRect b="0" l="0" r="0" t="0"/>
          <a:stretch/>
        </p:blipFill>
        <p:spPr>
          <a:xfrm>
            <a:off x="83722" y="2793834"/>
            <a:ext cx="9107344" cy="34662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457200" y="288228"/>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Reporting IT Issues</a:t>
            </a:r>
            <a:endParaRPr/>
          </a:p>
        </p:txBody>
      </p:sp>
      <p:sp>
        <p:nvSpPr>
          <p:cNvPr id="132" name="Google Shape;132;p18"/>
          <p:cNvSpPr txBox="1"/>
          <p:nvPr>
            <p:ph idx="1" type="body"/>
          </p:nvPr>
        </p:nvSpPr>
        <p:spPr>
          <a:xfrm>
            <a:off x="497305" y="1151286"/>
            <a:ext cx="8229600" cy="561118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sz="2000"/>
              <a:t>1</a:t>
            </a:r>
            <a:r>
              <a:rPr baseline="30000" lang="en-US" sz="2000"/>
              <a:t>st</a:t>
            </a:r>
            <a:r>
              <a:rPr lang="en-US" sz="2000"/>
              <a:t> Search OIT’s knowledge Base at </a:t>
            </a:r>
            <a:r>
              <a:rPr lang="en-US" sz="2000" u="sng">
                <a:solidFill>
                  <a:schemeClr val="hlink"/>
                </a:solidFill>
              </a:rPr>
              <a:t>https://ncsu.service-now.com/sp?id=kb_home</a:t>
            </a:r>
            <a:endParaRPr sz="2000"/>
          </a:p>
          <a:p>
            <a:pPr indent="-342900" lvl="0" marL="342900" rtl="0" algn="l">
              <a:lnSpc>
                <a:spcPct val="100000"/>
              </a:lnSpc>
              <a:spcBef>
                <a:spcPts val="480"/>
              </a:spcBef>
              <a:spcAft>
                <a:spcPts val="0"/>
              </a:spcAft>
              <a:buClr>
                <a:schemeClr val="dk1"/>
              </a:buClr>
              <a:buSzPts val="2400"/>
              <a:buChar char="•"/>
            </a:pPr>
            <a:r>
              <a:rPr lang="en-US" sz="2000"/>
              <a:t>When submitting Help tickets:</a:t>
            </a:r>
            <a:endParaRPr sz="2000"/>
          </a:p>
          <a:p>
            <a:pPr indent="-285750" lvl="1" marL="742950" rtl="0" algn="l">
              <a:lnSpc>
                <a:spcPct val="100000"/>
              </a:lnSpc>
              <a:spcBef>
                <a:spcPts val="480"/>
              </a:spcBef>
              <a:spcAft>
                <a:spcPts val="0"/>
              </a:spcAft>
              <a:buClr>
                <a:schemeClr val="dk1"/>
              </a:buClr>
              <a:buSzPts val="2400"/>
              <a:buChar char="–"/>
            </a:pPr>
            <a:r>
              <a:rPr lang="en-US" sz="2000"/>
              <a:t>Use your university email account: UnityID@ncsu.edu</a:t>
            </a:r>
            <a:endParaRPr sz="2000"/>
          </a:p>
          <a:p>
            <a:pPr indent="-285750" lvl="1" marL="742950" rtl="0" algn="l">
              <a:lnSpc>
                <a:spcPct val="100000"/>
              </a:lnSpc>
              <a:spcBef>
                <a:spcPts val="480"/>
              </a:spcBef>
              <a:spcAft>
                <a:spcPts val="0"/>
              </a:spcAft>
              <a:buClr>
                <a:schemeClr val="dk1"/>
              </a:buClr>
              <a:buSzPts val="2400"/>
              <a:buChar char="–"/>
            </a:pPr>
            <a:r>
              <a:rPr lang="en-US" sz="2000"/>
              <a:t>Specify: Personal or Departmental-owned computer? </a:t>
            </a:r>
            <a:endParaRPr sz="2000"/>
          </a:p>
          <a:p>
            <a:pPr indent="-285750" lvl="1" marL="742950" rtl="0" algn="l">
              <a:lnSpc>
                <a:spcPct val="100000"/>
              </a:lnSpc>
              <a:spcBef>
                <a:spcPts val="480"/>
              </a:spcBef>
              <a:spcAft>
                <a:spcPts val="0"/>
              </a:spcAft>
              <a:buClr>
                <a:schemeClr val="dk1"/>
              </a:buClr>
              <a:buSzPts val="2400"/>
              <a:buChar char="–"/>
            </a:pPr>
            <a:r>
              <a:rPr lang="en-US" sz="2000"/>
              <a:t>Physical location</a:t>
            </a:r>
            <a:endParaRPr sz="2000"/>
          </a:p>
          <a:p>
            <a:pPr indent="-285750" lvl="1" marL="742950" rtl="0" algn="l">
              <a:lnSpc>
                <a:spcPct val="100000"/>
              </a:lnSpc>
              <a:spcBef>
                <a:spcPts val="480"/>
              </a:spcBef>
              <a:spcAft>
                <a:spcPts val="0"/>
              </a:spcAft>
              <a:buClr>
                <a:schemeClr val="dk1"/>
              </a:buClr>
              <a:buSzPts val="2400"/>
              <a:buChar char="–"/>
            </a:pPr>
            <a:r>
              <a:rPr lang="en-US" sz="2000"/>
              <a:t>Computer Number/TAG</a:t>
            </a:r>
            <a:endParaRPr sz="2000"/>
          </a:p>
          <a:p>
            <a:pPr indent="-285750" lvl="1" marL="742950" rtl="0" algn="l">
              <a:lnSpc>
                <a:spcPct val="100000"/>
              </a:lnSpc>
              <a:spcBef>
                <a:spcPts val="480"/>
              </a:spcBef>
              <a:spcAft>
                <a:spcPts val="0"/>
              </a:spcAft>
              <a:buClr>
                <a:schemeClr val="dk1"/>
              </a:buClr>
              <a:buSzPts val="2400"/>
              <a:buChar char="–"/>
            </a:pPr>
            <a:r>
              <a:rPr lang="en-US" sz="2000"/>
              <a:t>What OS?</a:t>
            </a:r>
            <a:endParaRPr sz="2000"/>
          </a:p>
          <a:p>
            <a:pPr indent="-285750" lvl="1" marL="742950" rtl="0" algn="l">
              <a:lnSpc>
                <a:spcPct val="100000"/>
              </a:lnSpc>
              <a:spcBef>
                <a:spcPts val="480"/>
              </a:spcBef>
              <a:spcAft>
                <a:spcPts val="0"/>
              </a:spcAft>
              <a:buClr>
                <a:schemeClr val="dk1"/>
              </a:buClr>
              <a:buSzPts val="2400"/>
              <a:buChar char="–"/>
            </a:pPr>
            <a:r>
              <a:rPr lang="en-US" sz="2000"/>
              <a:t>Error Messages</a:t>
            </a:r>
            <a:endParaRPr sz="2000"/>
          </a:p>
          <a:p>
            <a:pPr indent="-285750" lvl="1" marL="742950" rtl="0" algn="l">
              <a:lnSpc>
                <a:spcPct val="100000"/>
              </a:lnSpc>
              <a:spcBef>
                <a:spcPts val="480"/>
              </a:spcBef>
              <a:spcAft>
                <a:spcPts val="0"/>
              </a:spcAft>
              <a:buClr>
                <a:schemeClr val="dk1"/>
              </a:buClr>
              <a:buSzPts val="2400"/>
              <a:buChar char="–"/>
            </a:pPr>
            <a:r>
              <a:rPr lang="en-US" sz="2000"/>
              <a:t>Things you have tried</a:t>
            </a:r>
            <a:br>
              <a:rPr lang="en-US" sz="2000"/>
            </a:br>
            <a:endParaRPr sz="2000"/>
          </a:p>
          <a:p>
            <a:pPr indent="0" lvl="1" marL="457200" rtl="0" algn="ctr">
              <a:lnSpc>
                <a:spcPct val="100000"/>
              </a:lnSpc>
              <a:spcBef>
                <a:spcPts val="480"/>
              </a:spcBef>
              <a:spcAft>
                <a:spcPts val="0"/>
              </a:spcAft>
              <a:buClr>
                <a:schemeClr val="dk1"/>
              </a:buClr>
              <a:buSzPts val="2400"/>
              <a:buNone/>
            </a:pPr>
            <a:r>
              <a:rPr b="1" lang="en-US" sz="2000"/>
              <a:t>“My Computer Doesn’t Work”, “I need help with my software installation” It is not very helpful</a:t>
            </a:r>
            <a:endParaRPr sz="2000"/>
          </a:p>
          <a:p>
            <a:pPr indent="-190500" lvl="0" marL="342900" rtl="0" algn="l">
              <a:lnSpc>
                <a:spcPct val="100000"/>
              </a:lnSpc>
              <a:spcBef>
                <a:spcPts val="480"/>
              </a:spcBef>
              <a:spcAft>
                <a:spcPts val="0"/>
              </a:spcAft>
              <a:buClr>
                <a:schemeClr val="dk1"/>
              </a:buClr>
              <a:buSzPts val="2400"/>
              <a:buNone/>
            </a:pPr>
            <a:r>
              <a:t/>
            </a:r>
            <a:endParaRPr sz="2000"/>
          </a:p>
        </p:txBody>
      </p:sp>
      <p:pic>
        <p:nvPicPr>
          <p:cNvPr id="133" name="Google Shape;133;p18"/>
          <p:cNvPicPr preferRelativeResize="0"/>
          <p:nvPr/>
        </p:nvPicPr>
        <p:blipFill rotWithShape="1">
          <a:blip r:embed="rId3">
            <a:alphaModFix/>
          </a:blip>
          <a:srcRect b="0" l="0" r="0" t="0"/>
          <a:stretch/>
        </p:blipFill>
        <p:spPr>
          <a:xfrm>
            <a:off x="4694275" y="3786525"/>
            <a:ext cx="1464475" cy="5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457200" y="339083"/>
            <a:ext cx="8229600" cy="106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CSC and Other Campus IT Facilities</a:t>
            </a:r>
            <a:endParaRPr/>
          </a:p>
        </p:txBody>
      </p:sp>
      <p:sp>
        <p:nvSpPr>
          <p:cNvPr id="139" name="Google Shape;139;p19"/>
          <p:cNvSpPr txBox="1"/>
          <p:nvPr>
            <p:ph idx="1" type="body"/>
          </p:nvPr>
        </p:nvSpPr>
        <p:spPr>
          <a:xfrm>
            <a:off x="208350" y="1166082"/>
            <a:ext cx="8727300" cy="5501418"/>
          </a:xfrm>
          <a:prstGeom prst="rect">
            <a:avLst/>
          </a:prstGeom>
          <a:noFill/>
          <a:ln>
            <a:noFill/>
          </a:ln>
        </p:spPr>
        <p:txBody>
          <a:bodyPr anchorCtr="0" anchor="t" bIns="45700" lIns="91425" spcFirstLastPara="1" rIns="91425" wrap="square" tIns="45700">
            <a:noAutofit/>
          </a:bodyPr>
          <a:lstStyle/>
          <a:p>
            <a:pPr indent="-317500" lvl="0" marL="342900" rtl="0" algn="l">
              <a:lnSpc>
                <a:spcPct val="100000"/>
              </a:lnSpc>
              <a:spcBef>
                <a:spcPts val="0"/>
              </a:spcBef>
              <a:spcAft>
                <a:spcPts val="0"/>
              </a:spcAft>
              <a:buClr>
                <a:schemeClr val="dk1"/>
              </a:buClr>
              <a:buSzPts val="2000"/>
              <a:buChar char="•"/>
            </a:pPr>
            <a:r>
              <a:rPr b="1" lang="en-US" sz="2000"/>
              <a:t>CSC Server Rooms: </a:t>
            </a:r>
            <a:r>
              <a:rPr lang="en-US" sz="2000"/>
              <a:t>for on-prem server equipment</a:t>
            </a:r>
            <a:endParaRPr/>
          </a:p>
          <a:p>
            <a:pPr indent="-260350" lvl="0" marL="285750" rtl="0" algn="l">
              <a:lnSpc>
                <a:spcPct val="100000"/>
              </a:lnSpc>
              <a:spcBef>
                <a:spcPts val="480"/>
              </a:spcBef>
              <a:spcAft>
                <a:spcPts val="0"/>
              </a:spcAft>
              <a:buSzPts val="2000"/>
              <a:buChar char="•"/>
            </a:pPr>
            <a:r>
              <a:rPr b="1" lang="en-US" sz="2000"/>
              <a:t>TA offices: </a:t>
            </a:r>
            <a:r>
              <a:rPr lang="en-US" sz="2000"/>
              <a:t>equipped with desktop and scanner (check with your advisor)</a:t>
            </a:r>
            <a:endParaRPr/>
          </a:p>
          <a:p>
            <a:pPr indent="-342900" lvl="0" marL="368300" rtl="0" algn="l">
              <a:lnSpc>
                <a:spcPct val="100000"/>
              </a:lnSpc>
              <a:spcBef>
                <a:spcPts val="480"/>
              </a:spcBef>
              <a:spcAft>
                <a:spcPts val="0"/>
              </a:spcAft>
              <a:buSzPts val="2000"/>
              <a:buChar char="•"/>
            </a:pPr>
            <a:r>
              <a:rPr b="1" lang="en-US" sz="2000"/>
              <a:t>Poster printer: </a:t>
            </a:r>
            <a:r>
              <a:rPr lang="en-US" sz="2000"/>
              <a:t>(EB2 3rd Floor Mailroom) – See admin staff Carol Allen @ EB2 3320. </a:t>
            </a:r>
            <a:r>
              <a:rPr b="1" lang="en-US" sz="2000"/>
              <a:t>Options</a:t>
            </a:r>
            <a:r>
              <a:rPr lang="en-US" sz="2000"/>
              <a:t>: Hunt Library and Fitts Wollard Hall</a:t>
            </a:r>
            <a:endParaRPr sz="2000"/>
          </a:p>
          <a:p>
            <a:pPr indent="-342900" lvl="0" marL="368300" rtl="0" algn="l">
              <a:lnSpc>
                <a:spcPct val="100000"/>
              </a:lnSpc>
              <a:spcBef>
                <a:spcPts val="480"/>
              </a:spcBef>
              <a:spcAft>
                <a:spcPts val="0"/>
              </a:spcAft>
              <a:buSzPts val="2000"/>
              <a:buChar char="•"/>
            </a:pPr>
            <a:r>
              <a:rPr b="1" lang="en-US" sz="2000"/>
              <a:t>Teaching/Computer Labs</a:t>
            </a:r>
            <a:r>
              <a:rPr lang="en-US" sz="2000"/>
              <a:t>: EB2 1221, Lampe Drive 255, 200, 201, Ventures IV</a:t>
            </a:r>
            <a:endParaRPr/>
          </a:p>
          <a:p>
            <a:pPr indent="-342900" lvl="0" marL="368300" rtl="0" algn="l">
              <a:lnSpc>
                <a:spcPct val="100000"/>
              </a:lnSpc>
              <a:spcBef>
                <a:spcPts val="480"/>
              </a:spcBef>
              <a:spcAft>
                <a:spcPts val="0"/>
              </a:spcAft>
              <a:buSzPts val="2000"/>
              <a:buChar char="•"/>
            </a:pPr>
            <a:r>
              <a:rPr b="1" lang="en-US" sz="2000"/>
              <a:t>CSC Public Desktops: </a:t>
            </a:r>
            <a:r>
              <a:rPr lang="en-US" sz="2000"/>
              <a:t>EB2 1235 (end of hallway): 1 Windows and 1 Linux</a:t>
            </a:r>
            <a:endParaRPr sz="2000"/>
          </a:p>
          <a:p>
            <a:pPr indent="-260350" lvl="0" marL="285750" rtl="0" algn="l">
              <a:lnSpc>
                <a:spcPct val="100000"/>
              </a:lnSpc>
              <a:spcBef>
                <a:spcPts val="480"/>
              </a:spcBef>
              <a:spcAft>
                <a:spcPts val="0"/>
              </a:spcAft>
              <a:buSzPts val="2000"/>
              <a:buChar char="•"/>
            </a:pPr>
            <a:r>
              <a:rPr lang="en-US" sz="2000"/>
              <a:t>For additional CSC facilities: </a:t>
            </a:r>
            <a:r>
              <a:rPr lang="en-US" sz="2000" u="sng">
                <a:solidFill>
                  <a:schemeClr val="hlink"/>
                </a:solidFill>
                <a:hlinkClick r:id="rId3"/>
              </a:rPr>
              <a:t>https://it.csc.ncsu.edu/infrastructure/</a:t>
            </a:r>
            <a:endParaRPr sz="2000"/>
          </a:p>
          <a:p>
            <a:pPr indent="-342900" lvl="0" marL="342900" rtl="0" algn="l">
              <a:lnSpc>
                <a:spcPct val="100000"/>
              </a:lnSpc>
              <a:spcBef>
                <a:spcPts val="0"/>
              </a:spcBef>
              <a:spcAft>
                <a:spcPts val="0"/>
              </a:spcAft>
              <a:buSzPts val="2000"/>
              <a:buChar char="•"/>
            </a:pPr>
            <a:r>
              <a:rPr lang="en-US" sz="2000"/>
              <a:t>College of Engineering Labs (EOS Labs):  </a:t>
            </a:r>
            <a:r>
              <a:rPr lang="en-US" sz="2000" u="sng">
                <a:solidFill>
                  <a:schemeClr val="hlink"/>
                </a:solidFill>
                <a:hlinkClick r:id="rId4"/>
              </a:rPr>
              <a:t>https://it.engr.ncsu.edu/computing-labs/</a:t>
            </a:r>
            <a:endParaRPr sz="2000"/>
          </a:p>
          <a:p>
            <a:pPr indent="-342900" lvl="0" marL="342900" rtl="0" algn="l">
              <a:lnSpc>
                <a:spcPct val="100000"/>
              </a:lnSpc>
              <a:spcBef>
                <a:spcPts val="480"/>
              </a:spcBef>
              <a:spcAft>
                <a:spcPts val="0"/>
              </a:spcAft>
              <a:buSzPts val="2000"/>
              <a:buChar char="•"/>
            </a:pPr>
            <a:r>
              <a:rPr lang="en-US" sz="2000"/>
              <a:t>Technology Lending at Hunt Library: </a:t>
            </a:r>
            <a:r>
              <a:rPr lang="en-US" sz="2000" u="sng">
                <a:solidFill>
                  <a:schemeClr val="hlink"/>
                </a:solidFill>
                <a:hlinkClick r:id="rId5"/>
              </a:rPr>
              <a:t>https://www.lib.ncsu.edu/huntlibrary/technology</a:t>
            </a:r>
            <a:endParaRPr sz="2000" u="sng">
              <a:solidFill>
                <a:schemeClr val="hlink"/>
              </a:solidFill>
            </a:endParaRPr>
          </a:p>
          <a:p>
            <a:pPr indent="-342900" lvl="0" marL="342900" rtl="0" algn="l">
              <a:lnSpc>
                <a:spcPct val="100000"/>
              </a:lnSpc>
              <a:spcBef>
                <a:spcPts val="480"/>
              </a:spcBef>
              <a:spcAft>
                <a:spcPts val="0"/>
              </a:spcAft>
              <a:buSzPts val="2000"/>
              <a:buChar char="•"/>
            </a:pPr>
            <a:r>
              <a:rPr lang="en-US" sz="2000"/>
              <a:t>ITECS Equipment Loan Program: </a:t>
            </a:r>
            <a:r>
              <a:rPr lang="en-US" sz="2000" u="sng">
                <a:solidFill>
                  <a:schemeClr val="hlink"/>
                </a:solidFill>
              </a:rPr>
              <a:t>https://docs.google.com/forms/d/e/1FAIpQLSdLh3pDRjFWZafabrBClF47P5xW7RkKv9YrqojBtRTyShAdGg/viewform</a:t>
            </a:r>
            <a:endParaRPr sz="2000" u="sng">
              <a:solidFill>
                <a:schemeClr val="hlink"/>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p:nvPr/>
        </p:nvSpPr>
        <p:spPr>
          <a:xfrm>
            <a:off x="46183" y="2609270"/>
            <a:ext cx="9063182" cy="2135909"/>
          </a:xfrm>
          <a:prstGeom prst="rect">
            <a:avLst/>
          </a:prstGeom>
          <a:solidFill>
            <a:srgbClr val="BE0004"/>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20"/>
          <p:cNvSpPr txBox="1"/>
          <p:nvPr>
            <p:ph type="title"/>
          </p:nvPr>
        </p:nvSpPr>
        <p:spPr>
          <a:xfrm>
            <a:off x="861275" y="3143031"/>
            <a:ext cx="8229600" cy="10683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RULES AND POLICIES</a:t>
            </a:r>
            <a:endParaRPr>
              <a:solidFill>
                <a:schemeClr val="lt1"/>
              </a:solidFill>
            </a:endParaRPr>
          </a:p>
        </p:txBody>
      </p:sp>
      <p:sp>
        <p:nvSpPr>
          <p:cNvPr id="147" name="Google Shape;147;p20"/>
          <p:cNvSpPr/>
          <p:nvPr/>
        </p:nvSpPr>
        <p:spPr>
          <a:xfrm>
            <a:off x="57753" y="2609276"/>
            <a:ext cx="912091" cy="2135903"/>
          </a:xfrm>
          <a:prstGeom prst="rect">
            <a:avLst/>
          </a:prstGeom>
          <a:solidFill>
            <a:srgbClr val="595959"/>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235950" y="761425"/>
            <a:ext cx="8672100" cy="80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sz="3000"/>
              <a:t>Endpoint Protection Standard (EPS)</a:t>
            </a:r>
            <a:br>
              <a:rPr lang="en-US" sz="3000"/>
            </a:br>
            <a:r>
              <a:rPr lang="en-US" sz="3000"/>
              <a:t>“University Rule”</a:t>
            </a:r>
            <a:endParaRPr sz="3000"/>
          </a:p>
        </p:txBody>
      </p:sp>
      <p:sp>
        <p:nvSpPr>
          <p:cNvPr id="153" name="Google Shape;153;p21"/>
          <p:cNvSpPr txBox="1"/>
          <p:nvPr>
            <p:ph idx="1" type="body"/>
          </p:nvPr>
        </p:nvSpPr>
        <p:spPr>
          <a:xfrm>
            <a:off x="293100" y="1620525"/>
            <a:ext cx="8393700" cy="475621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hlink"/>
              </a:buClr>
              <a:buSzPts val="1800"/>
              <a:buChar char="•"/>
            </a:pPr>
            <a:r>
              <a:rPr lang="en-US" sz="1800" u="sng">
                <a:solidFill>
                  <a:schemeClr val="hlink"/>
                </a:solidFill>
                <a:hlinkClick r:id="rId3"/>
              </a:rPr>
              <a:t>RUL 08.00.18</a:t>
            </a:r>
            <a:r>
              <a:rPr lang="en-US" sz="1800"/>
              <a:t> - Endpoint Protection Standard (EPS) requires users take appropriate security precautions when interacting with university data.  </a:t>
            </a:r>
            <a:endParaRPr sz="1800"/>
          </a:p>
          <a:p>
            <a:pPr indent="-342900" lvl="0" marL="457200" rtl="0" algn="l">
              <a:lnSpc>
                <a:spcPct val="100000"/>
              </a:lnSpc>
              <a:spcBef>
                <a:spcPts val="1000"/>
              </a:spcBef>
              <a:spcAft>
                <a:spcPts val="0"/>
              </a:spcAft>
              <a:buClr>
                <a:schemeClr val="dk1"/>
              </a:buClr>
              <a:buSzPts val="1800"/>
              <a:buChar char="•"/>
            </a:pPr>
            <a:r>
              <a:rPr lang="en-US" sz="1800"/>
              <a:t>The EPS applies to </a:t>
            </a:r>
            <a:r>
              <a:rPr b="1" i="1" lang="en-US" sz="1800"/>
              <a:t>all devices </a:t>
            </a:r>
            <a:r>
              <a:rPr lang="en-US" sz="1800"/>
              <a:t>that access university data, regardless of who owns them. </a:t>
            </a:r>
            <a:endParaRPr sz="1800"/>
          </a:p>
          <a:p>
            <a:pPr indent="-342900" lvl="0" marL="457200" rtl="0" algn="l">
              <a:lnSpc>
                <a:spcPct val="100000"/>
              </a:lnSpc>
              <a:spcBef>
                <a:spcPts val="1000"/>
              </a:spcBef>
              <a:spcAft>
                <a:spcPts val="0"/>
              </a:spcAft>
              <a:buClr>
                <a:schemeClr val="dk1"/>
              </a:buClr>
              <a:buSzPts val="1800"/>
              <a:buChar char="•"/>
            </a:pPr>
            <a:r>
              <a:rPr lang="en-US" sz="1800"/>
              <a:t>The standard also specifies that all </a:t>
            </a:r>
            <a:r>
              <a:rPr b="1" i="1" lang="en-US" sz="1800"/>
              <a:t>university-owned</a:t>
            </a:r>
            <a:r>
              <a:rPr lang="en-US" sz="1800"/>
              <a:t> devices be managed by a CMS (Configuration Management System) if one is available for that platform.</a:t>
            </a:r>
            <a:endParaRPr/>
          </a:p>
          <a:p>
            <a:pPr indent="-342900" lvl="0" marL="457200" rtl="0" algn="l">
              <a:lnSpc>
                <a:spcPct val="100000"/>
              </a:lnSpc>
              <a:spcBef>
                <a:spcPts val="1000"/>
              </a:spcBef>
              <a:spcAft>
                <a:spcPts val="0"/>
              </a:spcAft>
              <a:buClr>
                <a:schemeClr val="dk1"/>
              </a:buClr>
              <a:buSzPts val="1800"/>
              <a:buChar char="•"/>
            </a:pPr>
            <a:r>
              <a:rPr lang="en-US" sz="1800"/>
              <a:t>EPS requires “security controls” regardless whether it is a university owned endpoint or not.</a:t>
            </a:r>
            <a:endParaRPr sz="1800"/>
          </a:p>
          <a:p>
            <a:pPr indent="-342900" lvl="0" marL="457200" rtl="0" algn="l">
              <a:lnSpc>
                <a:spcPct val="100000"/>
              </a:lnSpc>
              <a:spcBef>
                <a:spcPts val="1000"/>
              </a:spcBef>
              <a:spcAft>
                <a:spcPts val="0"/>
              </a:spcAft>
              <a:buClr>
                <a:schemeClr val="dk1"/>
              </a:buClr>
              <a:buSzPts val="1800"/>
              <a:buChar char="•"/>
            </a:pPr>
            <a:r>
              <a:rPr lang="en-US" sz="1800"/>
              <a:t>Exception Process exists.</a:t>
            </a:r>
            <a:endParaRPr sz="1800"/>
          </a:p>
          <a:p>
            <a:pPr indent="0" lvl="0" marL="0" rtl="0" algn="l">
              <a:lnSpc>
                <a:spcPct val="100000"/>
              </a:lnSpc>
              <a:spcBef>
                <a:spcPts val="1000"/>
              </a:spcBef>
              <a:spcAft>
                <a:spcPts val="1000"/>
              </a:spcAft>
              <a:buClr>
                <a:schemeClr val="dk1"/>
              </a:buClr>
              <a:buSzPts val="1400"/>
              <a:buNone/>
            </a:pPr>
            <a:r>
              <a:t/>
            </a:r>
            <a:endParaRPr sz="1400"/>
          </a:p>
        </p:txBody>
      </p:sp>
      <p:sp>
        <p:nvSpPr>
          <p:cNvPr id="154" name="Google Shape;154;p21"/>
          <p:cNvSpPr txBox="1"/>
          <p:nvPr>
            <p:ph idx="12" type="sldNum"/>
          </p:nvPr>
        </p:nvSpPr>
        <p:spPr>
          <a:xfrm>
            <a:off x="6553200" y="5624514"/>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